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Sarabun"/>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Sarabun-bold.fntdata"/><Relationship Id="rId21" Type="http://schemas.openxmlformats.org/officeDocument/2006/relationships/slide" Target="slides/slide15.xml"/><Relationship Id="rId65" Type="http://schemas.openxmlformats.org/officeDocument/2006/relationships/font" Target="fonts/Sarabun-regular.fntdata"/><Relationship Id="rId24" Type="http://schemas.openxmlformats.org/officeDocument/2006/relationships/slide" Target="slides/slide18.xml"/><Relationship Id="rId68" Type="http://schemas.openxmlformats.org/officeDocument/2006/relationships/font" Target="fonts/Sarabun-boldItalic.fntdata"/><Relationship Id="rId23" Type="http://schemas.openxmlformats.org/officeDocument/2006/relationships/slide" Target="slides/slide17.xml"/><Relationship Id="rId67" Type="http://schemas.openxmlformats.org/officeDocument/2006/relationships/font" Target="fonts/Sarabun-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etcd"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api-serv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scheduler" TargetMode="External"/><Relationship Id="rId3" Type="http://schemas.openxmlformats.org/officeDocument/2006/relationships/hyperlink" Target="https://kubernetes.io/docs/concepts/scheduling-eviction/" TargetMode="External"/><Relationship Id="rId4" Type="http://schemas.openxmlformats.org/officeDocument/2006/relationships/hyperlink" Target="https://kubernetes.io/docs/concepts/scheduling-evictio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kubele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kube-prox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usterise.com/articles/kbp-2-certificat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usterise.com/articles/kbp-2-certificat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what-is-a-pod"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galix.com/blog/kubernetes-deployments-101"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workloads/controllers/daemonset/" TargetMode="External"/><Relationship Id="rId3" Type="http://schemas.openxmlformats.org/officeDocument/2006/relationships/hyperlink" Target="https://kubernetes.io/docs/concepts/workloads/controllers/daemonset/" TargetMode="External"/><Relationship Id="rId4" Type="http://schemas.openxmlformats.org/officeDocument/2006/relationships/hyperlink" Target="https://cloud.google.com/kubernetes-engine/docs/concepts/pod" TargetMode="External"/><Relationship Id="rId5" Type="http://schemas.openxmlformats.org/officeDocument/2006/relationships/hyperlink" Target="https://cloud.google.com/kubernetes-engine/docs/concepts/pod" TargetMode="External"/><Relationship Id="rId6" Type="http://schemas.openxmlformats.org/officeDocument/2006/relationships/hyperlink" Target="https://cloud.google.com/kubernetes-engine/docs/concepts/node-pools" TargetMode="External"/><Relationship Id="rId7" Type="http://schemas.openxmlformats.org/officeDocument/2006/relationships/hyperlink" Target="https://cloud.google.com/kubernetes-engine/docs/concepts/node-pools" TargetMode="External"/></Relationships>
</file>

<file path=ppt/notesSlides/_rels/notesSlide31.xml.rels><?xml version="1.0" encoding="UTF-8" standalone="yes"?><Relationships xmlns="http://schemas.openxmlformats.org/package/2006/relationships"><Relationship Id="rId11" Type="http://schemas.openxmlformats.org/officeDocument/2006/relationships/hyperlink" Target="https://cloud.google.com/kubernetes-engine/docs/concepts/pod#pod-templates" TargetMode="External"/><Relationship Id="rId10" Type="http://schemas.openxmlformats.org/officeDocument/2006/relationships/hyperlink" Target="https://cloud.google.com/kubernetes-engine/docs/concepts/pod#pod-templates" TargetMode="External"/><Relationship Id="rId13" Type="http://schemas.openxmlformats.org/officeDocument/2006/relationships/hyperlink" Target="https://v1-17.docs.kubernetes.io/docs/reference/generated/kubernetes-api/v1.17/#podspec-v1-core" TargetMode="External"/><Relationship Id="rId12" Type="http://schemas.openxmlformats.org/officeDocument/2006/relationships/hyperlink" Target="https://v1-17.docs.kubernetes.io/docs/reference/generated/kubernetes-api/v1.17/#podspec-v1-core" TargetMode="External"/><Relationship Id="rId1" Type="http://schemas.openxmlformats.org/officeDocument/2006/relationships/notesMaster" Target="../notesMasters/notesMaster1.xml"/><Relationship Id="rId2" Type="http://schemas.openxmlformats.org/officeDocument/2006/relationships/hyperlink" Target="https://cloud.google.com/kubernetes-engine/docs/concepts/pod" TargetMode="External"/><Relationship Id="rId3" Type="http://schemas.openxmlformats.org/officeDocument/2006/relationships/hyperlink" Target="https://cloud.google.com/kubernetes-engine/docs/concepts/pod" TargetMode="External"/><Relationship Id="rId4" Type="http://schemas.openxmlformats.org/officeDocument/2006/relationships/hyperlink" Target="https://cloud.google.com/kubernetes-engine/docs/concepts/persistent-volumes" TargetMode="External"/><Relationship Id="rId9" Type="http://schemas.openxmlformats.org/officeDocument/2006/relationships/hyperlink" Target="https://cloud.google.com/kubernetes-engine/docs/concepts/pod#pod_lifecycle" TargetMode="External"/><Relationship Id="rId5" Type="http://schemas.openxmlformats.org/officeDocument/2006/relationships/hyperlink" Target="https://cloud.google.com/kubernetes-engine/docs/concepts/persistent-volumes" TargetMode="External"/><Relationship Id="rId6" Type="http://schemas.openxmlformats.org/officeDocument/2006/relationships/hyperlink" Target="https://v1-17.docs.kubernetes.io/docs/reference/generated/kubernetes-api/v1.17/#statefulsetspec-v1-apps" TargetMode="External"/><Relationship Id="rId7" Type="http://schemas.openxmlformats.org/officeDocument/2006/relationships/hyperlink" Target="https://v1-17.docs.kubernetes.io/docs/reference/generated/kubernetes-api/v1.17/#statefulsetspec-v1-apps" TargetMode="External"/><Relationship Id="rId8" Type="http://schemas.openxmlformats.org/officeDocument/2006/relationships/hyperlink" Target="https://cloud.google.com/kubernetes-engine/docs/concepts/pod#pod_lifecycle" TargetMode="External"/></Relationships>
</file>

<file path=ppt/notesSlides/_rels/notesSlide32.xml.rels><?xml version="1.0" encoding="UTF-8" standalone="yes"?><Relationships xmlns="http://schemas.openxmlformats.org/package/2006/relationships"><Relationship Id="rId11" Type="http://schemas.openxmlformats.org/officeDocument/2006/relationships/hyperlink" Target="https://cloud.google.com/kubernetes-engine/docs/concepts/pod#pod-templates" TargetMode="External"/><Relationship Id="rId10" Type="http://schemas.openxmlformats.org/officeDocument/2006/relationships/hyperlink" Target="https://cloud.google.com/kubernetes-engine/docs/concepts/pod#pod-templates" TargetMode="External"/><Relationship Id="rId13" Type="http://schemas.openxmlformats.org/officeDocument/2006/relationships/hyperlink" Target="https://v1-17.docs.kubernetes.io/docs/reference/generated/kubernetes-api/v1.17/#podspec-v1-core" TargetMode="External"/><Relationship Id="rId12" Type="http://schemas.openxmlformats.org/officeDocument/2006/relationships/hyperlink" Target="https://v1-17.docs.kubernetes.io/docs/reference/generated/kubernetes-api/v1.17/#podspec-v1-core" TargetMode="External"/><Relationship Id="rId1" Type="http://schemas.openxmlformats.org/officeDocument/2006/relationships/notesMaster" Target="../notesMasters/notesMaster1.xml"/><Relationship Id="rId2" Type="http://schemas.openxmlformats.org/officeDocument/2006/relationships/hyperlink" Target="https://cloud.google.com/kubernetes-engine/docs/concepts/pod" TargetMode="External"/><Relationship Id="rId3" Type="http://schemas.openxmlformats.org/officeDocument/2006/relationships/hyperlink" Target="https://cloud.google.com/kubernetes-engine/docs/concepts/pod" TargetMode="External"/><Relationship Id="rId4" Type="http://schemas.openxmlformats.org/officeDocument/2006/relationships/hyperlink" Target="https://cloud.google.com/kubernetes-engine/docs/concepts/persistent-volumes" TargetMode="External"/><Relationship Id="rId9" Type="http://schemas.openxmlformats.org/officeDocument/2006/relationships/hyperlink" Target="https://cloud.google.com/kubernetes-engine/docs/concepts/pod#pod_lifecycle" TargetMode="External"/><Relationship Id="rId5" Type="http://schemas.openxmlformats.org/officeDocument/2006/relationships/hyperlink" Target="https://cloud.google.com/kubernetes-engine/docs/concepts/persistent-volumes" TargetMode="External"/><Relationship Id="rId6" Type="http://schemas.openxmlformats.org/officeDocument/2006/relationships/hyperlink" Target="https://v1-17.docs.kubernetes.io/docs/reference/generated/kubernetes-api/v1.17/#statefulsetspec-v1-apps" TargetMode="External"/><Relationship Id="rId7" Type="http://schemas.openxmlformats.org/officeDocument/2006/relationships/hyperlink" Target="https://v1-17.docs.kubernetes.io/docs/reference/generated/kubernetes-api/v1.17/#statefulsetspec-v1-apps" TargetMode="External"/><Relationship Id="rId8" Type="http://schemas.openxmlformats.org/officeDocument/2006/relationships/hyperlink" Target="https://cloud.google.com/kubernetes-engine/docs/concepts/pod#pod_lifecycle" TargetMode="External"/></Relationships>
</file>

<file path=ppt/notesSlides/_rels/notesSlide33.xml.rels><?xml version="1.0" encoding="UTF-8" standalone="yes"?><Relationships xmlns="http://schemas.openxmlformats.org/package/2006/relationships"><Relationship Id="rId11" Type="http://schemas.openxmlformats.org/officeDocument/2006/relationships/hyperlink" Target="https://cloud.google.com/kubernetes-engine/docs/concepts/pod#pod-templates" TargetMode="External"/><Relationship Id="rId10" Type="http://schemas.openxmlformats.org/officeDocument/2006/relationships/hyperlink" Target="https://cloud.google.com/kubernetes-engine/docs/concepts/pod#pod-templates" TargetMode="External"/><Relationship Id="rId13" Type="http://schemas.openxmlformats.org/officeDocument/2006/relationships/hyperlink" Target="https://v1-17.docs.kubernetes.io/docs/reference/generated/kubernetes-api/v1.17/#podspec-v1-core" TargetMode="External"/><Relationship Id="rId12" Type="http://schemas.openxmlformats.org/officeDocument/2006/relationships/hyperlink" Target="https://v1-17.docs.kubernetes.io/docs/reference/generated/kubernetes-api/v1.17/#podspec-v1-core" TargetMode="External"/><Relationship Id="rId1" Type="http://schemas.openxmlformats.org/officeDocument/2006/relationships/notesMaster" Target="../notesMasters/notesMaster1.xml"/><Relationship Id="rId2" Type="http://schemas.openxmlformats.org/officeDocument/2006/relationships/hyperlink" Target="https://cloud.google.com/kubernetes-engine/docs/concepts/pod" TargetMode="External"/><Relationship Id="rId3" Type="http://schemas.openxmlformats.org/officeDocument/2006/relationships/hyperlink" Target="https://cloud.google.com/kubernetes-engine/docs/concepts/pod" TargetMode="External"/><Relationship Id="rId4" Type="http://schemas.openxmlformats.org/officeDocument/2006/relationships/hyperlink" Target="https://cloud.google.com/kubernetes-engine/docs/concepts/persistent-volumes" TargetMode="External"/><Relationship Id="rId9" Type="http://schemas.openxmlformats.org/officeDocument/2006/relationships/hyperlink" Target="https://cloud.google.com/kubernetes-engine/docs/concepts/pod#pod_lifecycle" TargetMode="External"/><Relationship Id="rId5" Type="http://schemas.openxmlformats.org/officeDocument/2006/relationships/hyperlink" Target="https://cloud.google.com/kubernetes-engine/docs/concepts/persistent-volumes" TargetMode="External"/><Relationship Id="rId6" Type="http://schemas.openxmlformats.org/officeDocument/2006/relationships/hyperlink" Target="https://v1-17.docs.kubernetes.io/docs/reference/generated/kubernetes-api/v1.17/#statefulsetspec-v1-apps" TargetMode="External"/><Relationship Id="rId7" Type="http://schemas.openxmlformats.org/officeDocument/2006/relationships/hyperlink" Target="https://v1-17.docs.kubernetes.io/docs/reference/generated/kubernetes-api/v1.17/#statefulsetspec-v1-apps" TargetMode="External"/><Relationship Id="rId8" Type="http://schemas.openxmlformats.org/officeDocument/2006/relationships/hyperlink" Target="https://cloud.google.com/kubernetes-engine/docs/concepts/pod#pod_lifecycle" TargetMode="External"/></Relationships>
</file>

<file path=ppt/notesSlides/_rels/notesSlide34.xml.rels><?xml version="1.0" encoding="UTF-8" standalone="yes"?><Relationships xmlns="http://schemas.openxmlformats.org/package/2006/relationships"><Relationship Id="rId11" Type="http://schemas.openxmlformats.org/officeDocument/2006/relationships/hyperlink" Target="https://cloud.google.com/kubernetes-engine/docs/concepts/pod#pod-templates" TargetMode="External"/><Relationship Id="rId10" Type="http://schemas.openxmlformats.org/officeDocument/2006/relationships/hyperlink" Target="https://cloud.google.com/kubernetes-engine/docs/concepts/pod#pod-templates" TargetMode="External"/><Relationship Id="rId13" Type="http://schemas.openxmlformats.org/officeDocument/2006/relationships/hyperlink" Target="https://v1-17.docs.kubernetes.io/docs/reference/generated/kubernetes-api/v1.17/#podspec-v1-core" TargetMode="External"/><Relationship Id="rId12" Type="http://schemas.openxmlformats.org/officeDocument/2006/relationships/hyperlink" Target="https://v1-17.docs.kubernetes.io/docs/reference/generated/kubernetes-api/v1.17/#podspec-v1-core" TargetMode="External"/><Relationship Id="rId1" Type="http://schemas.openxmlformats.org/officeDocument/2006/relationships/notesMaster" Target="../notesMasters/notesMaster1.xml"/><Relationship Id="rId2" Type="http://schemas.openxmlformats.org/officeDocument/2006/relationships/hyperlink" Target="https://cloud.google.com/kubernetes-engine/docs/concepts/pod" TargetMode="External"/><Relationship Id="rId3" Type="http://schemas.openxmlformats.org/officeDocument/2006/relationships/hyperlink" Target="https://cloud.google.com/kubernetes-engine/docs/concepts/pod" TargetMode="External"/><Relationship Id="rId4" Type="http://schemas.openxmlformats.org/officeDocument/2006/relationships/hyperlink" Target="https://cloud.google.com/kubernetes-engine/docs/concepts/persistent-volumes" TargetMode="External"/><Relationship Id="rId9" Type="http://schemas.openxmlformats.org/officeDocument/2006/relationships/hyperlink" Target="https://cloud.google.com/kubernetes-engine/docs/concepts/pod#pod_lifecycle" TargetMode="External"/><Relationship Id="rId5" Type="http://schemas.openxmlformats.org/officeDocument/2006/relationships/hyperlink" Target="https://cloud.google.com/kubernetes-engine/docs/concepts/persistent-volumes" TargetMode="External"/><Relationship Id="rId6" Type="http://schemas.openxmlformats.org/officeDocument/2006/relationships/hyperlink" Target="https://v1-17.docs.kubernetes.io/docs/reference/generated/kubernetes-api/v1.17/#statefulsetspec-v1-apps" TargetMode="External"/><Relationship Id="rId7" Type="http://schemas.openxmlformats.org/officeDocument/2006/relationships/hyperlink" Target="https://v1-17.docs.kubernetes.io/docs/reference/generated/kubernetes-api/v1.17/#statefulsetspec-v1-apps" TargetMode="External"/><Relationship Id="rId8" Type="http://schemas.openxmlformats.org/officeDocument/2006/relationships/hyperlink" Target="https://cloud.google.com/kubernetes-engine/docs/concepts/pod#pod_lifecycle" TargetMode="External"/></Relationships>
</file>

<file path=ppt/notesSlides/_rels/notesSlide35.xml.rels><?xml version="1.0" encoding="UTF-8" standalone="yes"?><Relationships xmlns="http://schemas.openxmlformats.org/package/2006/relationships"><Relationship Id="rId11" Type="http://schemas.openxmlformats.org/officeDocument/2006/relationships/hyperlink" Target="https://cloud.google.com/kubernetes-engine/docs/concepts/pod#pod-templates" TargetMode="External"/><Relationship Id="rId10" Type="http://schemas.openxmlformats.org/officeDocument/2006/relationships/hyperlink" Target="https://cloud.google.com/kubernetes-engine/docs/concepts/pod#pod-templates" TargetMode="External"/><Relationship Id="rId13" Type="http://schemas.openxmlformats.org/officeDocument/2006/relationships/hyperlink" Target="https://v1-17.docs.kubernetes.io/docs/reference/generated/kubernetes-api/v1.17/#podspec-v1-core" TargetMode="External"/><Relationship Id="rId12" Type="http://schemas.openxmlformats.org/officeDocument/2006/relationships/hyperlink" Target="https://v1-17.docs.kubernetes.io/docs/reference/generated/kubernetes-api/v1.17/#podspec-v1-core" TargetMode="External"/><Relationship Id="rId1" Type="http://schemas.openxmlformats.org/officeDocument/2006/relationships/notesMaster" Target="../notesMasters/notesMaster1.xml"/><Relationship Id="rId2" Type="http://schemas.openxmlformats.org/officeDocument/2006/relationships/hyperlink" Target="https://cloud.google.com/kubernetes-engine/docs/concepts/pod" TargetMode="External"/><Relationship Id="rId3" Type="http://schemas.openxmlformats.org/officeDocument/2006/relationships/hyperlink" Target="https://cloud.google.com/kubernetes-engine/docs/concepts/pod" TargetMode="External"/><Relationship Id="rId4" Type="http://schemas.openxmlformats.org/officeDocument/2006/relationships/hyperlink" Target="https://cloud.google.com/kubernetes-engine/docs/concepts/persistent-volumes" TargetMode="External"/><Relationship Id="rId9" Type="http://schemas.openxmlformats.org/officeDocument/2006/relationships/hyperlink" Target="https://cloud.google.com/kubernetes-engine/docs/concepts/pod#pod_lifecycle" TargetMode="External"/><Relationship Id="rId5" Type="http://schemas.openxmlformats.org/officeDocument/2006/relationships/hyperlink" Target="https://cloud.google.com/kubernetes-engine/docs/concepts/persistent-volumes" TargetMode="External"/><Relationship Id="rId6" Type="http://schemas.openxmlformats.org/officeDocument/2006/relationships/hyperlink" Target="https://v1-17.docs.kubernetes.io/docs/reference/generated/kubernetes-api/v1.17/#statefulsetspec-v1-apps" TargetMode="External"/><Relationship Id="rId7" Type="http://schemas.openxmlformats.org/officeDocument/2006/relationships/hyperlink" Target="https://v1-17.docs.kubernetes.io/docs/reference/generated/kubernetes-api/v1.17/#statefulsetspec-v1-apps" TargetMode="External"/><Relationship Id="rId8" Type="http://schemas.openxmlformats.org/officeDocument/2006/relationships/hyperlink" Target="https://cloud.google.com/kubernetes-engine/docs/concepts/pod#pod_lifecycl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academy/lessons/what-is-a-pod"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overview/working-with-objects/kubernetes-objects/" TargetMode="External"/><Relationship Id="rId3" Type="http://schemas.openxmlformats.org/officeDocument/2006/relationships/hyperlink" Target="https://kubernetes.io/docs/concepts/overview/working-with-objects/kubernetes-objects/" TargetMode="External"/><Relationship Id="rId4" Type="http://schemas.openxmlformats.org/officeDocument/2006/relationships/hyperlink" Target="https://kubernetes.io/docs/concepts/overview/working-with-objects/names#dns-subdomain-names" TargetMode="External"/><Relationship Id="rId5" Type="http://schemas.openxmlformats.org/officeDocument/2006/relationships/hyperlink" Target="https://kubernetes.io/docs/concepts/overview/working-with-objects/names#dns-subdomain-names" TargetMode="External"/><Relationship Id="rId6" Type="http://schemas.openxmlformats.org/officeDocument/2006/relationships/hyperlink" Target="https://kubernetes.io/docs/concepts/configuration/configmap/#configmap-immutable" TargetMode="External"/><Relationship Id="rId7" Type="http://schemas.openxmlformats.org/officeDocument/2006/relationships/hyperlink" Target="https://kubernetes.io/docs/concepts/configuration/configmap/#configmap-immutable"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mware.com/topics/glossary/content/kubernetes-cluster" TargetMode="External"/><Relationship Id="rId3" Type="http://schemas.openxmlformats.org/officeDocument/2006/relationships/hyperlink" Target="https://www.vmware.com/topics/glossary/content/kubernetes-cluste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ubernetes.io/docs/concepts/policy/pod-security-policy/" TargetMode="External"/><Relationship Id="rId3" Type="http://schemas.openxmlformats.org/officeDocument/2006/relationships/hyperlink" Target="https://kubernetes.io/docs/concepts/policy/pod-security-policy/" TargetMode="External"/><Relationship Id="rId4" Type="http://schemas.openxmlformats.org/officeDocument/2006/relationships/hyperlink" Target="https://kubernetes.io/docs/concepts/cluster-administration/networking/" TargetMode="External"/><Relationship Id="rId5" Type="http://schemas.openxmlformats.org/officeDocument/2006/relationships/hyperlink" Target="https://kubernetes.io/docs/concepts/cluster-administration/networking/"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3c722b820_2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d3c722b820_2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3c722b820_2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d3c722b820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761c51ad5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d761c51ad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761c51ad5_0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d761c51ad5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761c51ad5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d761c51ad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761c51ad5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d761c51ad5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761c51ad5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d761c51ad5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761c51ad5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rgbClr val="0563C1"/>
                </a:solidFill>
                <a:hlinkClick r:id="rId2">
                  <a:extLst>
                    <a:ext uri="{A12FA001-AC4F-418D-AE19-62706E023703}">
                      <ahyp:hlinkClr val="tx"/>
                    </a:ext>
                  </a:extLst>
                </a:hlinkClick>
              </a:rPr>
              <a:t>https://kube.academy/lessons/etcd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Should have dedicate etcd cluster for each kubernetes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Shouldn’t share etcd cluster with other application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Etcd provide WATCH function for Kube API Server to notify other component (controller manager, kubelet, scheduler) when an resource created/updated or deleted</a:t>
            </a:r>
            <a:endParaRPr>
              <a:solidFill>
                <a:schemeClr val="dk1"/>
              </a:solidFill>
            </a:endParaRPr>
          </a:p>
          <a:p>
            <a:pPr indent="0" lvl="0" marL="0" rtl="0" algn="l">
              <a:spcBef>
                <a:spcPts val="0"/>
              </a:spcBef>
              <a:spcAft>
                <a:spcPts val="0"/>
              </a:spcAft>
              <a:buNone/>
            </a:pPr>
            <a:r>
              <a:t/>
            </a:r>
            <a:endParaRPr/>
          </a:p>
        </p:txBody>
      </p:sp>
      <p:sp>
        <p:nvSpPr>
          <p:cNvPr id="289" name="Google Shape;289;gd761c51ad5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768a0ba5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https://kube.academy/lessons/api-server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The Kubernetes API is the front end of the Kubernetes control plane and is how users interact with their Kubernetes cluster. The API (application programming interface) server determines if a request is valid and then processes it.</a:t>
            </a:r>
            <a:endParaRPr/>
          </a:p>
          <a:p>
            <a:pPr indent="0" lvl="0" marL="0" rtl="0" algn="l">
              <a:lnSpc>
                <a:spcPct val="100000"/>
              </a:lnSpc>
              <a:spcBef>
                <a:spcPts val="0"/>
              </a:spcBef>
              <a:spcAft>
                <a:spcPts val="0"/>
              </a:spcAft>
              <a:buClr>
                <a:schemeClr val="dk1"/>
              </a:buClr>
              <a:buSzPts val="1100"/>
              <a:buFont typeface="Arial"/>
              <a:buNone/>
            </a:pPr>
            <a:r>
              <a:rPr lang="en"/>
              <a:t>In essence, the API is the interface used to manage, create, and configure Kubernetes clusters. It's how the users, external components, and parts of your cluster all communicate with each other.</a:t>
            </a:r>
            <a:endParaRPr/>
          </a:p>
          <a:p>
            <a:pPr indent="0" lvl="0" marL="0" rtl="0" algn="l">
              <a:lnSpc>
                <a:spcPct val="100000"/>
              </a:lnSpc>
              <a:spcBef>
                <a:spcPts val="0"/>
              </a:spcBef>
              <a:spcAft>
                <a:spcPts val="0"/>
              </a:spcAft>
              <a:buClr>
                <a:schemeClr val="dk1"/>
              </a:buClr>
              <a:buSzPts val="1100"/>
              <a:buFont typeface="Arial"/>
              <a:buNone/>
            </a:pPr>
            <a:r>
              <a:rPr lang="en"/>
              <a:t>At the center of the Kubernetes control plane is the API server and the HTTP API that it exposes, allowing you to query and manipulate the state of Kubernetes objects.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https://www.openshift.com/blog/kubernetes-deep-dive-api-server-part-1</a:t>
            </a:r>
            <a:endParaRPr/>
          </a:p>
        </p:txBody>
      </p:sp>
      <p:sp>
        <p:nvSpPr>
          <p:cNvPr id="299" name="Google Shape;299;gd768a0ba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768a0ba52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https://kube.academy/lessons/scheduler</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Kubernetes scheduler is a control plane process which assigns Pods to Nodes. The scheduler determines which Nodes are valid placements for each Pod in the scheduling queue according to constraints and available resources. The scheduler then ranks each valid Node and binds the Pod to a suitable Node. Multiple different schedulers may be used within a cluster; kube-scheduler is the reference implementation. See</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scheduling</a:t>
            </a:r>
            <a:r>
              <a:rPr lang="en">
                <a:solidFill>
                  <a:schemeClr val="dk1"/>
                </a:solidFill>
              </a:rPr>
              <a:t> for more information about scheduling and the kube-scheduler component.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10" name="Google Shape;310;gd768a0ba52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768a0ba52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https://kube.academy/lessons/controller-manager</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0"/>
              </a:spcBef>
              <a:spcAft>
                <a:spcPts val="0"/>
              </a:spcAft>
              <a:buNone/>
            </a:pPr>
            <a:r>
              <a:rPr lang="en"/>
              <a:t>The Kubernetes controller manager is a daemon that embeds the core control loops shipped with Kubernetes. </a:t>
            </a:r>
            <a:endParaRPr/>
          </a:p>
          <a:p>
            <a:pPr indent="0" lvl="0" marL="0" rtl="0" algn="l">
              <a:spcBef>
                <a:spcPts val="0"/>
              </a:spcBef>
              <a:spcAft>
                <a:spcPts val="0"/>
              </a:spcAft>
              <a:buNone/>
            </a:pPr>
            <a:r>
              <a:rPr lang="en"/>
              <a:t>In applications of robotics and automation, a control loop is a non-terminating loop that regulates the state of the system. In Kubernetes, a controller is a control loop that watches the shared state of the cluster through the apiserver and makes changes attempting to move the current state towards the desired state. Examples of controllers that ship with Kubernetes today are the replication controller, endpoints controller, namespace controller, and serviceaccounts controller.</a:t>
            </a:r>
            <a:endParaRPr/>
          </a:p>
        </p:txBody>
      </p:sp>
      <p:sp>
        <p:nvSpPr>
          <p:cNvPr id="322" name="Google Shape;322;gd768a0ba5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3c722b820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d3c722b820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768a0ba52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https://kube.academy/lessons/kubelet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32" name="Google Shape;332;gd768a0ba52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768a0ba52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https://kube.academy/lessons/kube-proxy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node has a kube-proxy container process. </a:t>
            </a:r>
            <a:endParaRPr>
              <a:solidFill>
                <a:schemeClr val="dk1"/>
              </a:solidFill>
            </a:endParaRPr>
          </a:p>
          <a:p>
            <a:pPr indent="0" lvl="0" marL="0" rtl="0" algn="l">
              <a:spcBef>
                <a:spcPts val="0"/>
              </a:spcBef>
              <a:spcAft>
                <a:spcPts val="0"/>
              </a:spcAft>
              <a:buNone/>
            </a:pPr>
            <a:r>
              <a:rPr lang="en">
                <a:solidFill>
                  <a:schemeClr val="dk1"/>
                </a:solidFill>
              </a:rPr>
              <a:t>(In the Kubernetes frame of reference, that kube-proxy container is in a pod in the kube-system namespace.) </a:t>
            </a:r>
            <a:endParaRPr>
              <a:solidFill>
                <a:schemeClr val="dk1"/>
              </a:solidFill>
            </a:endParaRPr>
          </a:p>
          <a:p>
            <a:pPr indent="0" lvl="0" marL="0" rtl="0" algn="l">
              <a:spcBef>
                <a:spcPts val="0"/>
              </a:spcBef>
              <a:spcAft>
                <a:spcPts val="0"/>
              </a:spcAft>
              <a:buNone/>
            </a:pPr>
            <a:r>
              <a:rPr lang="en">
                <a:solidFill>
                  <a:schemeClr val="dk1"/>
                </a:solidFill>
              </a:rPr>
              <a:t>kube-proxy manages forwarding of traffic addressed to the virtual IP addresses (VIPs) of the cluster’s Kubernetes Service objects to the appropriate backend pods. kube-proxy currently supports three different operation modes:</a:t>
            </a:r>
            <a:endParaRPr>
              <a:solidFill>
                <a:schemeClr val="dk1"/>
              </a:solidFill>
            </a:endParaRPr>
          </a:p>
        </p:txBody>
      </p:sp>
      <p:sp>
        <p:nvSpPr>
          <p:cNvPr id="343" name="Google Shape;343;gd768a0ba52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68a0ba52_0_1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https://clusterise.com/articles/kbp-2-certificates/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Kubernetes and the supporting components rely heavily on TLS for security. In this chapter, we will explain the architecture, create multiple certificate authorities and issue all server and client certificates.</a:t>
            </a:r>
            <a:endParaRPr>
              <a:solidFill>
                <a:schemeClr val="dk1"/>
              </a:solidFill>
            </a:endParaRPr>
          </a:p>
          <a:p>
            <a:pPr indent="0" lvl="0" marL="0" rtl="0" algn="l">
              <a:lnSpc>
                <a:spcPct val="115000"/>
              </a:lnSpc>
              <a:spcBef>
                <a:spcPts val="1400"/>
              </a:spcBef>
              <a:spcAft>
                <a:spcPts val="0"/>
              </a:spcAft>
              <a:buNone/>
            </a:pPr>
            <a:r>
              <a:rPr lang="en">
                <a:solidFill>
                  <a:schemeClr val="dk1"/>
                </a:solidFill>
              </a:rPr>
              <a:t>The above diagram is simple, yet it conveys a lot of information. For example, it shows that to start an etcd process, we will need:</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Certificate for peering (P on the diagram) issued by etcd CA (the large topmost rectangle).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Certificate for the server-side of client connections (CS), also issued by etcd CA.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also the public etcd CA itself to verify incoming requests.</a:t>
            </a:r>
            <a:endParaRPr>
              <a:solidFill>
                <a:schemeClr val="dk1"/>
              </a:solidFill>
            </a:endParaRPr>
          </a:p>
          <a:p>
            <a:pPr indent="0" lvl="0" marL="0" rtl="0" algn="l">
              <a:lnSpc>
                <a:spcPct val="115000"/>
              </a:lnSpc>
              <a:spcBef>
                <a:spcPts val="1400"/>
              </a:spcBef>
              <a:spcAft>
                <a:spcPts val="0"/>
              </a:spcAft>
              <a:buNone/>
            </a:pPr>
            <a:r>
              <a:rPr lang="en">
                <a:solidFill>
                  <a:schemeClr val="dk1"/>
                </a:solidFill>
              </a:rPr>
              <a:t>Similarly, to start a kube-apiserver process, we will need:</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Client certificate to authenticate requests to etcd. This effectively functions as a password/token that etcd will verify and eventually grant us access to the data. Since etcd process will be doing the trust-chain verification, this certificate must be issued by etcd CA (as visualized by the large topmost rectangle on the diagram).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Client certificate to authenticate requests to kubelet.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etcd CA to verify server certificates on the client-side. If kube-apiserver didn’t validate the server certificates, we would be open to a man-in-the-middle attack. It would be similar to using plain HTTP instead of HTTPS when visiting a website.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Server certificate issued by Kubernetes CA for the secure API that we want kube-apiserver to expose (the one that defaults to port 6443). This cert is used for TLS and is what makes the API available on HTTPS.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Kubernetes CA to verify incoming requests to the kube-apiserver. This is one of the many authentication methods kube-apiserver provides (such as OIDC and HTTP Authorization).</a:t>
            </a:r>
            <a:endParaRPr>
              <a:solidFill>
                <a:schemeClr val="dk1"/>
              </a:solidFill>
            </a:endParaRPr>
          </a:p>
          <a:p>
            <a:pPr indent="0" lvl="0" marL="0" rtl="0" algn="l">
              <a:lnSpc>
                <a:spcPct val="115000"/>
              </a:lnSpc>
              <a:spcBef>
                <a:spcPts val="1400"/>
              </a:spcBef>
              <a:spcAft>
                <a:spcPts val="0"/>
              </a:spcAft>
              <a:buNone/>
            </a:pPr>
            <a:r>
              <a:rPr lang="en">
                <a:solidFill>
                  <a:schemeClr val="dk1"/>
                </a:solidFill>
              </a:rPr>
              <a:t>Both etcd and kube-apiserver authorize incoming requests by validating the trust chain. If we were to use the same CA, certificates issued for etcd could be misused for kube-apiserver and vice versa. The following diagram illustrates why using a single CA is insecure.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353" name="Google Shape;353;gd768a0ba52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768a0ba52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3" name="Google Shape;363;gd768a0ba52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768a0ba52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https://clusterise.com/articles/kbp-2-certificates/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Kubernetes and the supporting components rely heavily on TLS for security. In this chapter, we will explain the architecture, create multiple certificate authorities and issue all server and client certificates.</a:t>
            </a:r>
            <a:endParaRPr>
              <a:solidFill>
                <a:schemeClr val="dk1"/>
              </a:solidFill>
            </a:endParaRPr>
          </a:p>
          <a:p>
            <a:pPr indent="0" lvl="0" marL="0" rtl="0" algn="l">
              <a:lnSpc>
                <a:spcPct val="115000"/>
              </a:lnSpc>
              <a:spcBef>
                <a:spcPts val="1400"/>
              </a:spcBef>
              <a:spcAft>
                <a:spcPts val="0"/>
              </a:spcAft>
              <a:buNone/>
            </a:pPr>
            <a:r>
              <a:rPr lang="en">
                <a:solidFill>
                  <a:schemeClr val="dk1"/>
                </a:solidFill>
              </a:rPr>
              <a:t>The above diagram is simple, yet it conveys a lot of information. For example, it shows that to start an etcd process, we will need:</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Certificate for peering (P on the diagram) issued by etcd CA (the large topmost rectangle).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Certificate for the server-side of client connections (CS), also issued by etcd CA.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also the public etcd CA itself to verify incoming requests.</a:t>
            </a:r>
            <a:endParaRPr>
              <a:solidFill>
                <a:schemeClr val="dk1"/>
              </a:solidFill>
            </a:endParaRPr>
          </a:p>
          <a:p>
            <a:pPr indent="0" lvl="0" marL="0" rtl="0" algn="l">
              <a:lnSpc>
                <a:spcPct val="115000"/>
              </a:lnSpc>
              <a:spcBef>
                <a:spcPts val="1400"/>
              </a:spcBef>
              <a:spcAft>
                <a:spcPts val="0"/>
              </a:spcAft>
              <a:buNone/>
            </a:pPr>
            <a:r>
              <a:rPr lang="en">
                <a:solidFill>
                  <a:schemeClr val="dk1"/>
                </a:solidFill>
              </a:rPr>
              <a:t>Similarly, to start a kube-apiserver process, we will need:</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Client certificate to authenticate requests to etcd. This effectively functions as a password/token that etcd will verify and eventually grant us access to the data. Since etcd process will be doing the trust-chain verification, this certificate must be issued by etcd CA (as visualized by the large topmost rectangle on the diagram).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Client certificate to authenticate requests to kubelet.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etcd CA to verify server certificates on the client-side. If kube-apiserver didn’t validate the server certificates, we would be open to a man-in-the-middle attack. It would be similar to using plain HTTP instead of HTTPS when visiting a website.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Server certificate issued by Kubernetes CA for the secure API that we want kube-apiserver to expose (the one that defaults to port 6443). This cert is used for TLS and is what makes the API available on HTTPS.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Kubernetes CA to verify incoming requests to the kube-apiserver. This is one of the many authentication methods kube-apiserver provides (such as OIDC and HTTP Authorization).</a:t>
            </a:r>
            <a:endParaRPr>
              <a:solidFill>
                <a:schemeClr val="dk1"/>
              </a:solidFill>
            </a:endParaRPr>
          </a:p>
          <a:p>
            <a:pPr indent="0" lvl="0" marL="0" rtl="0" algn="l">
              <a:lnSpc>
                <a:spcPct val="115000"/>
              </a:lnSpc>
              <a:spcBef>
                <a:spcPts val="1400"/>
              </a:spcBef>
              <a:spcAft>
                <a:spcPts val="0"/>
              </a:spcAft>
              <a:buNone/>
            </a:pPr>
            <a:r>
              <a:rPr lang="en">
                <a:solidFill>
                  <a:schemeClr val="dk1"/>
                </a:solidFill>
              </a:rPr>
              <a:t>Both etcd and kube-apiserver authorize incoming requests by validating the trust chain. If we were to use the same CA, certificates issued for etcd could be misused for kube-apiserver and vice versa. The following diagram illustrates why using a single CA is insecure.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372" name="Google Shape;372;gd768a0ba52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c1ca26baa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dc1ca26baa_0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c1ca26baa_0_5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dc1ca26baa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c1ca26baa_0_3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https://kube.academy/lessons/what-is-a-pod</a:t>
            </a:r>
            <a:endParaRPr/>
          </a:p>
          <a:p>
            <a:pPr indent="0" lvl="0" marL="0" rtl="0" algn="l">
              <a:spcBef>
                <a:spcPts val="0"/>
              </a:spcBef>
              <a:spcAft>
                <a:spcPts val="0"/>
              </a:spcAft>
              <a:buNone/>
            </a:pPr>
            <a:r>
              <a:t/>
            </a:r>
            <a:endParaRPr/>
          </a:p>
        </p:txBody>
      </p:sp>
      <p:sp>
        <p:nvSpPr>
          <p:cNvPr id="403" name="Google Shape;403;gdc1ca26baa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c1ca26baa_0_3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dc1ca26baa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c1ca26baa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https://www.magalix.com/blog/kubernetes-deployments-101</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A Deployment is one of the Kubernetes objects that is used to manage Pods via ReplicaSets in a declarative way. It provides updates control as well as rollback functionalities. This means you can update or downgrade an application to the desired version without experiencing a user blackout as well as roll back to the previous version in case the new version is unstable or filled with bugs.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Using a declarative management style for Deployment allows it to bring the desired states of the defined application in a YAML file into reality.</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Deployment Features:</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A Deployment has the following features:</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Create a ReplicaSet and Pods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Update a ReplicaSet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Scale-up/down a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Pause/continue a Deployment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Rollback to the previous version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Clean up unwanted ReplicaSets</a:t>
            </a:r>
            <a:endParaRPr>
              <a:solidFill>
                <a:schemeClr val="dk1"/>
              </a:solidFill>
            </a:endParaRPr>
          </a:p>
          <a:p>
            <a:pPr indent="0" lvl="0" marL="0" rtl="0" algn="l">
              <a:spcBef>
                <a:spcPts val="1400"/>
              </a:spcBef>
              <a:spcAft>
                <a:spcPts val="0"/>
              </a:spcAft>
              <a:buNone/>
            </a:pPr>
            <a:r>
              <a:t/>
            </a:r>
            <a:endParaRPr/>
          </a:p>
        </p:txBody>
      </p:sp>
      <p:sp>
        <p:nvSpPr>
          <p:cNvPr id="424" name="Google Shape;424;gdc1ca26baa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761c51ad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d761c51a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c1ca26baa_0_4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Like other workload objects, a</a:t>
            </a:r>
            <a:r>
              <a:rPr lang="en">
                <a:solidFill>
                  <a:schemeClr val="dk1"/>
                </a:solidFill>
                <a:uFill>
                  <a:noFill/>
                </a:uFill>
                <a:hlinkClick r:id="rId2">
                  <a:extLst>
                    <a:ext uri="{A12FA001-AC4F-418D-AE19-62706E023703}">
                      <ahyp:hlinkClr val="tx"/>
                    </a:ext>
                  </a:extLst>
                </a:hlinkClick>
              </a:rPr>
              <a:t> </a:t>
            </a:r>
            <a:r>
              <a:rPr i="1" lang="en" u="sng">
                <a:solidFill>
                  <a:schemeClr val="hlink"/>
                </a:solidFill>
                <a:hlinkClick r:id="rId3"/>
              </a:rPr>
              <a:t>DaemonSet</a:t>
            </a:r>
            <a:r>
              <a:rPr lang="en">
                <a:solidFill>
                  <a:schemeClr val="dk1"/>
                </a:solidFill>
              </a:rPr>
              <a:t> manages groups of replicated</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Pods</a:t>
            </a:r>
            <a:r>
              <a:rPr lang="en">
                <a:solidFill>
                  <a:schemeClr val="dk1"/>
                </a:solidFill>
              </a:rPr>
              <a:t>. However, DaemonSets attempt to adhere to a one-Pod-per-node model, either across the entire cluster or a subset of nodes. As you add nodes to a</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node pool</a:t>
            </a:r>
            <a:r>
              <a:rPr lang="en">
                <a:solidFill>
                  <a:schemeClr val="dk1"/>
                </a:solidFill>
              </a:rPr>
              <a:t>, DaemonSets automatically add Pods to the new nodes as needed.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35" name="Google Shape;435;gdc1ca26baa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c1ca26baa_0_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i="1" lang="en">
                <a:solidFill>
                  <a:schemeClr val="dk1"/>
                </a:solidFill>
              </a:rPr>
              <a:t>StatefulSets</a:t>
            </a:r>
            <a:r>
              <a:rPr lang="en">
                <a:solidFill>
                  <a:schemeClr val="dk1"/>
                </a:solidFill>
              </a:rPr>
              <a:t> represent a set of</a:t>
            </a:r>
            <a:r>
              <a:rPr lang="en">
                <a:solidFill>
                  <a:schemeClr val="dk1"/>
                </a:solidFill>
                <a:uFill>
                  <a:noFill/>
                </a:uFill>
                <a:hlinkClick r:id="rId2">
                  <a:extLst>
                    <a:ext uri="{A12FA001-AC4F-418D-AE19-62706E023703}">
                      <ahyp:hlinkClr val="tx"/>
                    </a:ext>
                  </a:extLst>
                </a:hlinkClick>
              </a:rPr>
              <a:t> </a:t>
            </a:r>
            <a:r>
              <a:rPr lang="en" u="sng">
                <a:solidFill>
                  <a:srgbClr val="0563C1"/>
                </a:solidFill>
                <a:hlinkClick r:id="rId3">
                  <a:extLst>
                    <a:ext uri="{A12FA001-AC4F-418D-AE19-62706E023703}">
                      <ahyp:hlinkCl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val="tx"/>
                    </a:ext>
                  </a:extLst>
                </a:hlinkClick>
              </a:rPr>
              <a:t> </a:t>
            </a:r>
            <a:r>
              <a:rPr lang="en" u="sng">
                <a:solidFill>
                  <a:srgbClr val="0563C1"/>
                </a:solidFill>
                <a:hlinkClick r:id="rId5">
                  <a:extLst>
                    <a:ext uri="{A12FA001-AC4F-418D-AE19-62706E023703}">
                      <ahyp:hlinkClr val="tx"/>
                    </a:ext>
                  </a:extLst>
                </a:hlinkClick>
              </a:rPr>
              <a:t>persistent disk storage</a:t>
            </a:r>
            <a:r>
              <a:rPr lang="en">
                <a:solidFill>
                  <a:schemeClr val="dk1"/>
                </a:solidFill>
              </a:rPr>
              <a:t> associated with the StatefulSet.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6">
                  <a:extLst>
                    <a:ext uri="{A12FA001-AC4F-418D-AE19-62706E023703}">
                      <ahyp:hlinkClr val="tx"/>
                    </a:ext>
                  </a:extLst>
                </a:hlinkClick>
              </a:rPr>
              <a:t> </a:t>
            </a:r>
            <a:r>
              <a:rPr lang="en" u="sng">
                <a:solidFill>
                  <a:srgbClr val="0563C1"/>
                </a:solidFill>
                <a:hlinkClick r:id="rId7">
                  <a:extLst>
                    <a:ext uri="{A12FA001-AC4F-418D-AE19-62706E023703}">
                      <ahyp:hlinkCl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8">
                  <a:extLst>
                    <a:ext uri="{A12FA001-AC4F-418D-AE19-62706E023703}">
                      <ahyp:hlinkClr val="tx"/>
                    </a:ext>
                  </a:extLst>
                </a:hlinkClick>
              </a:rPr>
              <a:t> </a:t>
            </a:r>
            <a:r>
              <a:rPr lang="en" u="sng">
                <a:solidFill>
                  <a:srgbClr val="0563C1"/>
                </a:solidFill>
                <a:hlinkClick r:id="rId9">
                  <a:extLst>
                    <a:ext uri="{A12FA001-AC4F-418D-AE19-62706E023703}">
                      <ahyp:hlinkClr val="tx"/>
                    </a:ext>
                  </a:extLst>
                </a:hlinkClick>
              </a:rPr>
              <a:t>Running and Ready</a:t>
            </a:r>
            <a:r>
              <a:rPr lang="en">
                <a:solidFill>
                  <a:schemeClr val="dk1"/>
                </a:solidFill>
              </a:rPr>
              <a:t> or to be terminated prior to launching or terminating another Pod.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10">
                  <a:extLst>
                    <a:ext uri="{A12FA001-AC4F-418D-AE19-62706E023703}">
                      <ahyp:hlinkClr val="tx"/>
                    </a:ext>
                  </a:extLst>
                </a:hlinkClick>
              </a:rPr>
              <a:t> </a:t>
            </a:r>
            <a:r>
              <a:rPr lang="en" u="sng">
                <a:solidFill>
                  <a:srgbClr val="0563C1"/>
                </a:solidFill>
                <a:hlinkClick r:id="rId11">
                  <a:extLst>
                    <a:ext uri="{A12FA001-AC4F-418D-AE19-62706E023703}">
                      <ahyp:hlinkClr val="tx"/>
                    </a:ext>
                  </a:extLst>
                </a:hlinkClick>
              </a:rPr>
              <a:t>Pod template</a:t>
            </a:r>
            <a:r>
              <a:rPr lang="en">
                <a:solidFill>
                  <a:schemeClr val="dk1"/>
                </a:solidFill>
              </a:rPr>
              <a:t>, which contains a</a:t>
            </a:r>
            <a:r>
              <a:rPr lang="en">
                <a:solidFill>
                  <a:schemeClr val="dk1"/>
                </a:solidFill>
                <a:uFill>
                  <a:noFill/>
                </a:uFill>
                <a:hlinkClick r:id="rId12">
                  <a:extLst>
                    <a:ext uri="{A12FA001-AC4F-418D-AE19-62706E023703}">
                      <ahyp:hlinkClr val="tx"/>
                    </a:ext>
                  </a:extLst>
                </a:hlinkClick>
              </a:rPr>
              <a:t> </a:t>
            </a:r>
            <a:r>
              <a:rPr lang="en" u="sng">
                <a:solidFill>
                  <a:srgbClr val="0563C1"/>
                </a:solidFill>
                <a:hlinkClick r:id="rId13">
                  <a:extLst>
                    <a:ext uri="{A12FA001-AC4F-418D-AE19-62706E023703}">
                      <ahyp:hlinkCl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446" name="Google Shape;446;gdc1ca26baa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c1ca26baa_0_4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i="1" lang="en">
                <a:solidFill>
                  <a:schemeClr val="dk1"/>
                </a:solidFill>
              </a:rPr>
              <a:t>StatefulSets</a:t>
            </a:r>
            <a:r>
              <a:rPr lang="en">
                <a:solidFill>
                  <a:schemeClr val="dk1"/>
                </a:solidFill>
              </a:rPr>
              <a:t> represent a set of</a:t>
            </a:r>
            <a:r>
              <a:rPr lang="en">
                <a:solidFill>
                  <a:schemeClr val="dk1"/>
                </a:solidFill>
                <a:uFill>
                  <a:noFill/>
                </a:uFill>
                <a:hlinkClick r:id="rId2">
                  <a:extLst>
                    <a:ext uri="{A12FA001-AC4F-418D-AE19-62706E023703}">
                      <ahyp:hlinkClr val="tx"/>
                    </a:ext>
                  </a:extLst>
                </a:hlinkClick>
              </a:rPr>
              <a:t> </a:t>
            </a:r>
            <a:r>
              <a:rPr lang="en" u="sng">
                <a:solidFill>
                  <a:srgbClr val="0563C1"/>
                </a:solidFill>
                <a:hlinkClick r:id="rId3">
                  <a:extLst>
                    <a:ext uri="{A12FA001-AC4F-418D-AE19-62706E023703}">
                      <ahyp:hlinkCl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val="tx"/>
                    </a:ext>
                  </a:extLst>
                </a:hlinkClick>
              </a:rPr>
              <a:t> </a:t>
            </a:r>
            <a:r>
              <a:rPr lang="en" u="sng">
                <a:solidFill>
                  <a:srgbClr val="0563C1"/>
                </a:solidFill>
                <a:hlinkClick r:id="rId5">
                  <a:extLst>
                    <a:ext uri="{A12FA001-AC4F-418D-AE19-62706E023703}">
                      <ahyp:hlinkClr val="tx"/>
                    </a:ext>
                  </a:extLst>
                </a:hlinkClick>
              </a:rPr>
              <a:t>persistent disk storage</a:t>
            </a:r>
            <a:r>
              <a:rPr lang="en">
                <a:solidFill>
                  <a:schemeClr val="dk1"/>
                </a:solidFill>
              </a:rPr>
              <a:t> associated with the StatefulSet.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6">
                  <a:extLst>
                    <a:ext uri="{A12FA001-AC4F-418D-AE19-62706E023703}">
                      <ahyp:hlinkClr val="tx"/>
                    </a:ext>
                  </a:extLst>
                </a:hlinkClick>
              </a:rPr>
              <a:t> </a:t>
            </a:r>
            <a:r>
              <a:rPr lang="en" u="sng">
                <a:solidFill>
                  <a:srgbClr val="0563C1"/>
                </a:solidFill>
                <a:hlinkClick r:id="rId7">
                  <a:extLst>
                    <a:ext uri="{A12FA001-AC4F-418D-AE19-62706E023703}">
                      <ahyp:hlinkCl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8">
                  <a:extLst>
                    <a:ext uri="{A12FA001-AC4F-418D-AE19-62706E023703}">
                      <ahyp:hlinkClr val="tx"/>
                    </a:ext>
                  </a:extLst>
                </a:hlinkClick>
              </a:rPr>
              <a:t> </a:t>
            </a:r>
            <a:r>
              <a:rPr lang="en" u="sng">
                <a:solidFill>
                  <a:srgbClr val="0563C1"/>
                </a:solidFill>
                <a:hlinkClick r:id="rId9">
                  <a:extLst>
                    <a:ext uri="{A12FA001-AC4F-418D-AE19-62706E023703}">
                      <ahyp:hlinkClr val="tx"/>
                    </a:ext>
                  </a:extLst>
                </a:hlinkClick>
              </a:rPr>
              <a:t>Running and Ready</a:t>
            </a:r>
            <a:r>
              <a:rPr lang="en">
                <a:solidFill>
                  <a:schemeClr val="dk1"/>
                </a:solidFill>
              </a:rPr>
              <a:t> or to be terminated prior to launching or terminating another Pod.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10">
                  <a:extLst>
                    <a:ext uri="{A12FA001-AC4F-418D-AE19-62706E023703}">
                      <ahyp:hlinkClr val="tx"/>
                    </a:ext>
                  </a:extLst>
                </a:hlinkClick>
              </a:rPr>
              <a:t> </a:t>
            </a:r>
            <a:r>
              <a:rPr lang="en" u="sng">
                <a:solidFill>
                  <a:srgbClr val="0563C1"/>
                </a:solidFill>
                <a:hlinkClick r:id="rId11">
                  <a:extLst>
                    <a:ext uri="{A12FA001-AC4F-418D-AE19-62706E023703}">
                      <ahyp:hlinkClr val="tx"/>
                    </a:ext>
                  </a:extLst>
                </a:hlinkClick>
              </a:rPr>
              <a:t>Pod template</a:t>
            </a:r>
            <a:r>
              <a:rPr lang="en">
                <a:solidFill>
                  <a:schemeClr val="dk1"/>
                </a:solidFill>
              </a:rPr>
              <a:t>, which contains a</a:t>
            </a:r>
            <a:r>
              <a:rPr lang="en">
                <a:solidFill>
                  <a:schemeClr val="dk1"/>
                </a:solidFill>
                <a:uFill>
                  <a:noFill/>
                </a:uFill>
                <a:hlinkClick r:id="rId12">
                  <a:extLst>
                    <a:ext uri="{A12FA001-AC4F-418D-AE19-62706E023703}">
                      <ahyp:hlinkClr val="tx"/>
                    </a:ext>
                  </a:extLst>
                </a:hlinkClick>
              </a:rPr>
              <a:t> </a:t>
            </a:r>
            <a:r>
              <a:rPr lang="en" u="sng">
                <a:solidFill>
                  <a:srgbClr val="0563C1"/>
                </a:solidFill>
                <a:hlinkClick r:id="rId13">
                  <a:extLst>
                    <a:ext uri="{A12FA001-AC4F-418D-AE19-62706E023703}">
                      <ahyp:hlinkCl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456" name="Google Shape;456;gdc1ca26baa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c1ca26baa_0_4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i="1" lang="en">
                <a:solidFill>
                  <a:schemeClr val="dk1"/>
                </a:solidFill>
              </a:rPr>
              <a:t>StatefulSets</a:t>
            </a:r>
            <a:r>
              <a:rPr lang="en">
                <a:solidFill>
                  <a:schemeClr val="dk1"/>
                </a:solidFill>
              </a:rPr>
              <a:t> represent a set of</a:t>
            </a:r>
            <a:r>
              <a:rPr lang="en">
                <a:solidFill>
                  <a:schemeClr val="dk1"/>
                </a:solidFill>
                <a:uFill>
                  <a:noFill/>
                </a:uFill>
                <a:hlinkClick r:id="rId2">
                  <a:extLst>
                    <a:ext uri="{A12FA001-AC4F-418D-AE19-62706E023703}">
                      <ahyp:hlinkClr val="tx"/>
                    </a:ext>
                  </a:extLst>
                </a:hlinkClick>
              </a:rPr>
              <a:t> </a:t>
            </a:r>
            <a:r>
              <a:rPr lang="en" u="sng">
                <a:solidFill>
                  <a:srgbClr val="0563C1"/>
                </a:solidFill>
                <a:hlinkClick r:id="rId3">
                  <a:extLst>
                    <a:ext uri="{A12FA001-AC4F-418D-AE19-62706E023703}">
                      <ahyp:hlinkCl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val="tx"/>
                    </a:ext>
                  </a:extLst>
                </a:hlinkClick>
              </a:rPr>
              <a:t> </a:t>
            </a:r>
            <a:r>
              <a:rPr lang="en" u="sng">
                <a:solidFill>
                  <a:srgbClr val="0563C1"/>
                </a:solidFill>
                <a:hlinkClick r:id="rId5">
                  <a:extLst>
                    <a:ext uri="{A12FA001-AC4F-418D-AE19-62706E023703}">
                      <ahyp:hlinkClr val="tx"/>
                    </a:ext>
                  </a:extLst>
                </a:hlinkClick>
              </a:rPr>
              <a:t>persistent disk storage</a:t>
            </a:r>
            <a:r>
              <a:rPr lang="en">
                <a:solidFill>
                  <a:schemeClr val="dk1"/>
                </a:solidFill>
              </a:rPr>
              <a:t> associated with the StatefulSet.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6">
                  <a:extLst>
                    <a:ext uri="{A12FA001-AC4F-418D-AE19-62706E023703}">
                      <ahyp:hlinkClr val="tx"/>
                    </a:ext>
                  </a:extLst>
                </a:hlinkClick>
              </a:rPr>
              <a:t> </a:t>
            </a:r>
            <a:r>
              <a:rPr lang="en" u="sng">
                <a:solidFill>
                  <a:srgbClr val="0563C1"/>
                </a:solidFill>
                <a:hlinkClick r:id="rId7">
                  <a:extLst>
                    <a:ext uri="{A12FA001-AC4F-418D-AE19-62706E023703}">
                      <ahyp:hlinkCl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8">
                  <a:extLst>
                    <a:ext uri="{A12FA001-AC4F-418D-AE19-62706E023703}">
                      <ahyp:hlinkClr val="tx"/>
                    </a:ext>
                  </a:extLst>
                </a:hlinkClick>
              </a:rPr>
              <a:t> </a:t>
            </a:r>
            <a:r>
              <a:rPr lang="en" u="sng">
                <a:solidFill>
                  <a:srgbClr val="0563C1"/>
                </a:solidFill>
                <a:hlinkClick r:id="rId9">
                  <a:extLst>
                    <a:ext uri="{A12FA001-AC4F-418D-AE19-62706E023703}">
                      <ahyp:hlinkClr val="tx"/>
                    </a:ext>
                  </a:extLst>
                </a:hlinkClick>
              </a:rPr>
              <a:t>Running and Ready</a:t>
            </a:r>
            <a:r>
              <a:rPr lang="en">
                <a:solidFill>
                  <a:schemeClr val="dk1"/>
                </a:solidFill>
              </a:rPr>
              <a:t> or to be terminated prior to launching or terminating another Pod.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10">
                  <a:extLst>
                    <a:ext uri="{A12FA001-AC4F-418D-AE19-62706E023703}">
                      <ahyp:hlinkClr val="tx"/>
                    </a:ext>
                  </a:extLst>
                </a:hlinkClick>
              </a:rPr>
              <a:t> </a:t>
            </a:r>
            <a:r>
              <a:rPr lang="en" u="sng">
                <a:solidFill>
                  <a:srgbClr val="0563C1"/>
                </a:solidFill>
                <a:hlinkClick r:id="rId11">
                  <a:extLst>
                    <a:ext uri="{A12FA001-AC4F-418D-AE19-62706E023703}">
                      <ahyp:hlinkClr val="tx"/>
                    </a:ext>
                  </a:extLst>
                </a:hlinkClick>
              </a:rPr>
              <a:t>Pod template</a:t>
            </a:r>
            <a:r>
              <a:rPr lang="en">
                <a:solidFill>
                  <a:schemeClr val="dk1"/>
                </a:solidFill>
              </a:rPr>
              <a:t>, which contains a</a:t>
            </a:r>
            <a:r>
              <a:rPr lang="en">
                <a:solidFill>
                  <a:schemeClr val="dk1"/>
                </a:solidFill>
                <a:uFill>
                  <a:noFill/>
                </a:uFill>
                <a:hlinkClick r:id="rId12">
                  <a:extLst>
                    <a:ext uri="{A12FA001-AC4F-418D-AE19-62706E023703}">
                      <ahyp:hlinkClr val="tx"/>
                    </a:ext>
                  </a:extLst>
                </a:hlinkClick>
              </a:rPr>
              <a:t> </a:t>
            </a:r>
            <a:r>
              <a:rPr lang="en" u="sng">
                <a:solidFill>
                  <a:srgbClr val="0563C1"/>
                </a:solidFill>
                <a:hlinkClick r:id="rId13">
                  <a:extLst>
                    <a:ext uri="{A12FA001-AC4F-418D-AE19-62706E023703}">
                      <ahyp:hlinkCl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466" name="Google Shape;466;gdc1ca26baa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c1ca26baa_0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i="1" lang="en">
                <a:solidFill>
                  <a:schemeClr val="dk1"/>
                </a:solidFill>
              </a:rPr>
              <a:t>StatefulSets</a:t>
            </a:r>
            <a:r>
              <a:rPr lang="en">
                <a:solidFill>
                  <a:schemeClr val="dk1"/>
                </a:solidFill>
              </a:rPr>
              <a:t> represent a set of</a:t>
            </a:r>
            <a:r>
              <a:rPr lang="en">
                <a:solidFill>
                  <a:schemeClr val="dk1"/>
                </a:solidFill>
                <a:uFill>
                  <a:noFill/>
                </a:uFill>
                <a:hlinkClick r:id="rId2">
                  <a:extLst>
                    <a:ext uri="{A12FA001-AC4F-418D-AE19-62706E023703}">
                      <ahyp:hlinkClr val="tx"/>
                    </a:ext>
                  </a:extLst>
                </a:hlinkClick>
              </a:rPr>
              <a:t> </a:t>
            </a:r>
            <a:r>
              <a:rPr lang="en" u="sng">
                <a:solidFill>
                  <a:srgbClr val="0563C1"/>
                </a:solidFill>
                <a:hlinkClick r:id="rId3">
                  <a:extLst>
                    <a:ext uri="{A12FA001-AC4F-418D-AE19-62706E023703}">
                      <ahyp:hlinkCl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val="tx"/>
                    </a:ext>
                  </a:extLst>
                </a:hlinkClick>
              </a:rPr>
              <a:t> </a:t>
            </a:r>
            <a:r>
              <a:rPr lang="en" u="sng">
                <a:solidFill>
                  <a:srgbClr val="0563C1"/>
                </a:solidFill>
                <a:hlinkClick r:id="rId5">
                  <a:extLst>
                    <a:ext uri="{A12FA001-AC4F-418D-AE19-62706E023703}">
                      <ahyp:hlinkClr val="tx"/>
                    </a:ext>
                  </a:extLst>
                </a:hlinkClick>
              </a:rPr>
              <a:t>persistent disk storage</a:t>
            </a:r>
            <a:r>
              <a:rPr lang="en">
                <a:solidFill>
                  <a:schemeClr val="dk1"/>
                </a:solidFill>
              </a:rPr>
              <a:t> associated with the StatefulSet.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6">
                  <a:extLst>
                    <a:ext uri="{A12FA001-AC4F-418D-AE19-62706E023703}">
                      <ahyp:hlinkClr val="tx"/>
                    </a:ext>
                  </a:extLst>
                </a:hlinkClick>
              </a:rPr>
              <a:t> </a:t>
            </a:r>
            <a:r>
              <a:rPr lang="en" u="sng">
                <a:solidFill>
                  <a:srgbClr val="0563C1"/>
                </a:solidFill>
                <a:hlinkClick r:id="rId7">
                  <a:extLst>
                    <a:ext uri="{A12FA001-AC4F-418D-AE19-62706E023703}">
                      <ahyp:hlinkCl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8">
                  <a:extLst>
                    <a:ext uri="{A12FA001-AC4F-418D-AE19-62706E023703}">
                      <ahyp:hlinkClr val="tx"/>
                    </a:ext>
                  </a:extLst>
                </a:hlinkClick>
              </a:rPr>
              <a:t> </a:t>
            </a:r>
            <a:r>
              <a:rPr lang="en" u="sng">
                <a:solidFill>
                  <a:srgbClr val="0563C1"/>
                </a:solidFill>
                <a:hlinkClick r:id="rId9">
                  <a:extLst>
                    <a:ext uri="{A12FA001-AC4F-418D-AE19-62706E023703}">
                      <ahyp:hlinkClr val="tx"/>
                    </a:ext>
                  </a:extLst>
                </a:hlinkClick>
              </a:rPr>
              <a:t>Running and Ready</a:t>
            </a:r>
            <a:r>
              <a:rPr lang="en">
                <a:solidFill>
                  <a:schemeClr val="dk1"/>
                </a:solidFill>
              </a:rPr>
              <a:t> or to be terminated prior to launching or terminating another Pod.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10">
                  <a:extLst>
                    <a:ext uri="{A12FA001-AC4F-418D-AE19-62706E023703}">
                      <ahyp:hlinkClr val="tx"/>
                    </a:ext>
                  </a:extLst>
                </a:hlinkClick>
              </a:rPr>
              <a:t> </a:t>
            </a:r>
            <a:r>
              <a:rPr lang="en" u="sng">
                <a:solidFill>
                  <a:srgbClr val="0563C1"/>
                </a:solidFill>
                <a:hlinkClick r:id="rId11">
                  <a:extLst>
                    <a:ext uri="{A12FA001-AC4F-418D-AE19-62706E023703}">
                      <ahyp:hlinkClr val="tx"/>
                    </a:ext>
                  </a:extLst>
                </a:hlinkClick>
              </a:rPr>
              <a:t>Pod template</a:t>
            </a:r>
            <a:r>
              <a:rPr lang="en">
                <a:solidFill>
                  <a:schemeClr val="dk1"/>
                </a:solidFill>
              </a:rPr>
              <a:t>, which contains a</a:t>
            </a:r>
            <a:r>
              <a:rPr lang="en">
                <a:solidFill>
                  <a:schemeClr val="dk1"/>
                </a:solidFill>
                <a:uFill>
                  <a:noFill/>
                </a:uFill>
                <a:hlinkClick r:id="rId12">
                  <a:extLst>
                    <a:ext uri="{A12FA001-AC4F-418D-AE19-62706E023703}">
                      <ahyp:hlinkClr val="tx"/>
                    </a:ext>
                  </a:extLst>
                </a:hlinkClick>
              </a:rPr>
              <a:t> </a:t>
            </a:r>
            <a:r>
              <a:rPr lang="en" u="sng">
                <a:solidFill>
                  <a:srgbClr val="0563C1"/>
                </a:solidFill>
                <a:hlinkClick r:id="rId13">
                  <a:extLst>
                    <a:ext uri="{A12FA001-AC4F-418D-AE19-62706E023703}">
                      <ahyp:hlinkCl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477" name="Google Shape;477;gdc1ca26baa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c1ca26baa_0_4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i="1" lang="en">
                <a:solidFill>
                  <a:schemeClr val="dk1"/>
                </a:solidFill>
              </a:rPr>
              <a:t>StatefulSets</a:t>
            </a:r>
            <a:r>
              <a:rPr lang="en">
                <a:solidFill>
                  <a:schemeClr val="dk1"/>
                </a:solidFill>
              </a:rPr>
              <a:t> represent a set of</a:t>
            </a:r>
            <a:r>
              <a:rPr lang="en">
                <a:solidFill>
                  <a:schemeClr val="dk1"/>
                </a:solidFill>
                <a:uFill>
                  <a:noFill/>
                </a:uFill>
                <a:hlinkClick r:id="rId2">
                  <a:extLst>
                    <a:ext uri="{A12FA001-AC4F-418D-AE19-62706E023703}">
                      <ahyp:hlinkClr val="tx"/>
                    </a:ext>
                  </a:extLst>
                </a:hlinkClick>
              </a:rPr>
              <a:t> </a:t>
            </a:r>
            <a:r>
              <a:rPr lang="en" u="sng">
                <a:solidFill>
                  <a:srgbClr val="0563C1"/>
                </a:solidFill>
                <a:hlinkClick r:id="rId3">
                  <a:extLst>
                    <a:ext uri="{A12FA001-AC4F-418D-AE19-62706E023703}">
                      <ahyp:hlinkCl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val="tx"/>
                    </a:ext>
                  </a:extLst>
                </a:hlinkClick>
              </a:rPr>
              <a:t> </a:t>
            </a:r>
            <a:r>
              <a:rPr lang="en" u="sng">
                <a:solidFill>
                  <a:srgbClr val="0563C1"/>
                </a:solidFill>
                <a:hlinkClick r:id="rId5">
                  <a:extLst>
                    <a:ext uri="{A12FA001-AC4F-418D-AE19-62706E023703}">
                      <ahyp:hlinkClr val="tx"/>
                    </a:ext>
                  </a:extLst>
                </a:hlinkClick>
              </a:rPr>
              <a:t>persistent disk storage</a:t>
            </a:r>
            <a:r>
              <a:rPr lang="en">
                <a:solidFill>
                  <a:schemeClr val="dk1"/>
                </a:solidFill>
              </a:rPr>
              <a:t> associated with the StatefulSet.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6">
                  <a:extLst>
                    <a:ext uri="{A12FA001-AC4F-418D-AE19-62706E023703}">
                      <ahyp:hlinkClr val="tx"/>
                    </a:ext>
                  </a:extLst>
                </a:hlinkClick>
              </a:rPr>
              <a:t> </a:t>
            </a:r>
            <a:r>
              <a:rPr lang="en" u="sng">
                <a:solidFill>
                  <a:srgbClr val="0563C1"/>
                </a:solidFill>
                <a:hlinkClick r:id="rId7">
                  <a:extLst>
                    <a:ext uri="{A12FA001-AC4F-418D-AE19-62706E023703}">
                      <ahyp:hlinkCl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8">
                  <a:extLst>
                    <a:ext uri="{A12FA001-AC4F-418D-AE19-62706E023703}">
                      <ahyp:hlinkClr val="tx"/>
                    </a:ext>
                  </a:extLst>
                </a:hlinkClick>
              </a:rPr>
              <a:t> </a:t>
            </a:r>
            <a:r>
              <a:rPr lang="en" u="sng">
                <a:solidFill>
                  <a:srgbClr val="0563C1"/>
                </a:solidFill>
                <a:hlinkClick r:id="rId9">
                  <a:extLst>
                    <a:ext uri="{A12FA001-AC4F-418D-AE19-62706E023703}">
                      <ahyp:hlinkClr val="tx"/>
                    </a:ext>
                  </a:extLst>
                </a:hlinkClick>
              </a:rPr>
              <a:t>Running and Ready</a:t>
            </a:r>
            <a:r>
              <a:rPr lang="en">
                <a:solidFill>
                  <a:schemeClr val="dk1"/>
                </a:solidFill>
              </a:rPr>
              <a:t> or to be terminated prior to launching or terminating another Pod.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10">
                  <a:extLst>
                    <a:ext uri="{A12FA001-AC4F-418D-AE19-62706E023703}">
                      <ahyp:hlinkClr val="tx"/>
                    </a:ext>
                  </a:extLst>
                </a:hlinkClick>
              </a:rPr>
              <a:t> </a:t>
            </a:r>
            <a:r>
              <a:rPr lang="en" u="sng">
                <a:solidFill>
                  <a:srgbClr val="0563C1"/>
                </a:solidFill>
                <a:hlinkClick r:id="rId11">
                  <a:extLst>
                    <a:ext uri="{A12FA001-AC4F-418D-AE19-62706E023703}">
                      <ahyp:hlinkClr val="tx"/>
                    </a:ext>
                  </a:extLst>
                </a:hlinkClick>
              </a:rPr>
              <a:t>Pod template</a:t>
            </a:r>
            <a:r>
              <a:rPr lang="en">
                <a:solidFill>
                  <a:schemeClr val="dk1"/>
                </a:solidFill>
              </a:rPr>
              <a:t>, which contains a</a:t>
            </a:r>
            <a:r>
              <a:rPr lang="en">
                <a:solidFill>
                  <a:schemeClr val="dk1"/>
                </a:solidFill>
                <a:uFill>
                  <a:noFill/>
                </a:uFill>
                <a:hlinkClick r:id="rId12">
                  <a:extLst>
                    <a:ext uri="{A12FA001-AC4F-418D-AE19-62706E023703}">
                      <ahyp:hlinkClr val="tx"/>
                    </a:ext>
                  </a:extLst>
                </a:hlinkClick>
              </a:rPr>
              <a:t> </a:t>
            </a:r>
            <a:r>
              <a:rPr lang="en" u="sng">
                <a:solidFill>
                  <a:srgbClr val="0563C1"/>
                </a:solidFill>
                <a:hlinkClick r:id="rId13">
                  <a:extLst>
                    <a:ext uri="{A12FA001-AC4F-418D-AE19-62706E023703}">
                      <ahyp:hlinkCl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488" name="Google Shape;488;gdc1ca26baa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c1ca26baa_0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https://kube.academy/lessons/what-is-a-pod</a:t>
            </a:r>
            <a:endParaRPr/>
          </a:p>
          <a:p>
            <a:pPr indent="0" lvl="0" marL="0" rtl="0" algn="l">
              <a:spcBef>
                <a:spcPts val="0"/>
              </a:spcBef>
              <a:spcAft>
                <a:spcPts val="0"/>
              </a:spcAft>
              <a:buNone/>
            </a:pPr>
            <a:r>
              <a:t/>
            </a:r>
            <a:endParaRPr/>
          </a:p>
        </p:txBody>
      </p:sp>
      <p:sp>
        <p:nvSpPr>
          <p:cNvPr id="499" name="Google Shape;499;gdc1ca26baa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c1ca26baa_0_4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A ConfigMap is an API</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object</a:t>
            </a:r>
            <a:r>
              <a:rPr lang="en">
                <a:solidFill>
                  <a:schemeClr val="dk1"/>
                </a:solidFill>
              </a:rPr>
              <a:t> that lets you store configuration for other objects to use. Unlike most Kubernetes objects that have a spec, a ConfigMap has data and binaryData fields. These fields accept key-value pairs as their values. Both the data field and the binaryData are optional. The data field is designed to contain UTF-8 byte sequences while the binaryData field is designed to contain binary data as base64-encoded strings.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The name of a ConfigMap must be a valid</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DNS subdomain name</a:t>
            </a:r>
            <a:r>
              <a:rPr lang="en">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Each key under the data or the binaryData field must consist of alphanumeric characters, -, _ or .. The keys stored in data must not overlap with the keys in the binaryData field.</a:t>
            </a:r>
            <a:endParaRPr>
              <a:solidFill>
                <a:schemeClr val="dk1"/>
              </a:solidFill>
            </a:endParaRPr>
          </a:p>
          <a:p>
            <a:pPr indent="0" lvl="0" marL="0" rtl="0" algn="l">
              <a:spcBef>
                <a:spcPts val="1400"/>
              </a:spcBef>
              <a:spcAft>
                <a:spcPts val="0"/>
              </a:spcAft>
              <a:buNone/>
            </a:pPr>
            <a:r>
              <a:rPr lang="en">
                <a:solidFill>
                  <a:schemeClr val="dk1"/>
                </a:solidFill>
              </a:rPr>
              <a:t>Starting from v1.19, you can add an immutable field to a ConfigMap definition to create an</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immutable ConfigMap</a:t>
            </a:r>
            <a:endParaRPr/>
          </a:p>
        </p:txBody>
      </p:sp>
      <p:sp>
        <p:nvSpPr>
          <p:cNvPr id="508" name="Google Shape;508;gdc1ca26baa_0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c1ca26baa_0_5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https://www.vmware.com/topics/glossary/content/kubernetes-namespace</a:t>
            </a:r>
            <a:endParaRPr>
              <a:solidFill>
                <a:schemeClr val="dk1"/>
              </a:solidFill>
            </a:endParaRPr>
          </a:p>
          <a:p>
            <a:pPr indent="0" lvl="0" marL="0" rtl="0" algn="l">
              <a:lnSpc>
                <a:spcPct val="115000"/>
              </a:lnSpc>
              <a:spcBef>
                <a:spcPts val="1400"/>
              </a:spcBef>
              <a:spcAft>
                <a:spcPts val="0"/>
              </a:spcAft>
              <a:buNone/>
            </a:pPr>
            <a:r>
              <a:rPr lang="en">
                <a:solidFill>
                  <a:schemeClr val="dk1"/>
                </a:solidFill>
              </a:rPr>
              <a:t>Namespaces are a way to organize clusters into virtual sub-clusters — they can be helpful when different teams or projects share a</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Kubernetes cluster</a:t>
            </a:r>
            <a:r>
              <a:rPr lang="en">
                <a:solidFill>
                  <a:schemeClr val="dk1"/>
                </a:solidFill>
              </a:rPr>
              <a:t>. Any number of namespaces are supported within a cluster, each logically separated from others but with the ability to communicate with each other. Namespaces cannot be nested within each other.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en">
                <a:solidFill>
                  <a:schemeClr val="dk1"/>
                </a:solidFill>
              </a:rPr>
              <a:t>There are many use cases for Kubernetes namespaces, including:</a:t>
            </a:r>
            <a:endParaRPr>
              <a:solidFill>
                <a:schemeClr val="dk1"/>
              </a:solidFill>
            </a:endParaRPr>
          </a:p>
          <a:p>
            <a:pPr indent="-298450" lvl="0" marL="457200" rtl="0" algn="l">
              <a:lnSpc>
                <a:spcPct val="115000"/>
              </a:lnSpc>
              <a:spcBef>
                <a:spcPts val="1400"/>
              </a:spcBef>
              <a:spcAft>
                <a:spcPts val="0"/>
              </a:spcAft>
              <a:buClr>
                <a:schemeClr val="dk1"/>
              </a:buClr>
              <a:buSzPts val="1100"/>
              <a:buChar char="●"/>
            </a:pPr>
            <a:r>
              <a:rPr lang="en">
                <a:solidFill>
                  <a:schemeClr val="dk1"/>
                </a:solidFill>
              </a:rPr>
              <a:t>Allowing teams or projects to exist in their own virtual clusters without fear of impacting each other’s work.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Enhancing role-based access controls (RBAC) by limiting users and processes to certain namespaces.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Enabling the dividing of a cluster’s resources between multiple teams and users via resource quotas.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Providing an easy method of separating development, testing, and deployment of containerized applications enabling the entire lifecycle to take place on the same cluster.</a:t>
            </a:r>
            <a:endParaRPr>
              <a:solidFill>
                <a:schemeClr val="dk1"/>
              </a:solidFill>
            </a:endParaRPr>
          </a:p>
          <a:p>
            <a:pPr indent="0" lvl="0" marL="0" rtl="0" algn="l">
              <a:spcBef>
                <a:spcPts val="1400"/>
              </a:spcBef>
              <a:spcAft>
                <a:spcPts val="0"/>
              </a:spcAft>
              <a:buNone/>
            </a:pPr>
            <a:r>
              <a:t/>
            </a:r>
            <a:endParaRPr>
              <a:solidFill>
                <a:schemeClr val="dk1"/>
              </a:solidFill>
            </a:endParaRPr>
          </a:p>
        </p:txBody>
      </p:sp>
      <p:sp>
        <p:nvSpPr>
          <p:cNvPr id="520" name="Google Shape;520;gdc1ca26baa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c1ca26baa_0_5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dc1ca26baa_0_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c1ca26ba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ấn đề của on premises:</a:t>
            </a:r>
            <a:endParaRPr/>
          </a:p>
          <a:p>
            <a:pPr indent="0" lvl="0" marL="0" rtl="0" algn="l">
              <a:spcBef>
                <a:spcPts val="0"/>
              </a:spcBef>
              <a:spcAft>
                <a:spcPts val="0"/>
              </a:spcAft>
              <a:buNone/>
            </a:pPr>
            <a:r>
              <a:rPr lang="en"/>
              <a:t>=&gt; chi phí, con người, khả năng mở rộng</a:t>
            </a:r>
            <a:endParaRPr/>
          </a:p>
        </p:txBody>
      </p:sp>
      <p:sp>
        <p:nvSpPr>
          <p:cNvPr id="170" name="Google Shape;170;gdc1ca26b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d768a0ba52_0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d768a0ba52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768a0ba52_0_3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Clr>
                <a:schemeClr val="dk1"/>
              </a:buClr>
              <a:buSzPts val="1100"/>
              <a:buFont typeface="Arial"/>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50" name="Google Shape;550;gd768a0ba52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768a0ba52_0_4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59" name="Google Shape;559;gd768a0ba52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768a0ba52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70" name="Google Shape;570;gd768a0ba52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768a0ba52_0_4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81" name="Google Shape;581;gd768a0ba52_0_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768a0ba52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591" name="Google Shape;591;gd768a0ba52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768a0ba52_0_3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01" name="Google Shape;601;gd768a0ba52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768a0ba52_0_4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Inserting network interface into network namespaces</a:t>
            </a:r>
            <a:endParaRPr>
              <a:solidFill>
                <a:schemeClr val="dk1"/>
              </a:solidFill>
            </a:endParaRPr>
          </a:p>
          <a:p>
            <a:pPr indent="0" lvl="0" marL="0" rtl="0" algn="l">
              <a:spcBef>
                <a:spcPts val="0"/>
              </a:spcBef>
              <a:spcAft>
                <a:spcPts val="0"/>
              </a:spcAft>
              <a:buNone/>
            </a:pPr>
            <a:r>
              <a:rPr lang="en">
                <a:solidFill>
                  <a:schemeClr val="dk1"/>
                </a:solidFill>
              </a:rPr>
              <a:t>- Assign Ip Address by using IPAM plugin</a:t>
            </a:r>
            <a:endParaRPr>
              <a:solidFill>
                <a:schemeClr val="dk1"/>
              </a:solidFill>
            </a:endParaRPr>
          </a:p>
        </p:txBody>
      </p:sp>
      <p:sp>
        <p:nvSpPr>
          <p:cNvPr id="611" name="Google Shape;611;gd768a0ba52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7d7089fcd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Inserting network interface into network namespaces</a:t>
            </a:r>
            <a:endParaRPr>
              <a:solidFill>
                <a:schemeClr val="dk1"/>
              </a:solidFill>
            </a:endParaRPr>
          </a:p>
          <a:p>
            <a:pPr indent="0" lvl="0" marL="0" rtl="0" algn="l">
              <a:spcBef>
                <a:spcPts val="0"/>
              </a:spcBef>
              <a:spcAft>
                <a:spcPts val="0"/>
              </a:spcAft>
              <a:buNone/>
            </a:pPr>
            <a:r>
              <a:rPr lang="en">
                <a:solidFill>
                  <a:schemeClr val="dk1"/>
                </a:solidFill>
              </a:rPr>
              <a:t>- Assign Ip Address by using IPAM plugin</a:t>
            </a:r>
            <a:endParaRPr>
              <a:solidFill>
                <a:schemeClr val="dk1"/>
              </a:solidFill>
            </a:endParaRPr>
          </a:p>
        </p:txBody>
      </p:sp>
      <p:sp>
        <p:nvSpPr>
          <p:cNvPr id="620" name="Google Shape;620;gd7d7089fcd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d768a0ba52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29" name="Google Shape;629;gd768a0ba52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c1ca26baa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Đồng nhất môi trường dev test</a:t>
            </a:r>
            <a:endParaRPr/>
          </a:p>
          <a:p>
            <a:pPr indent="0" lvl="0" marL="0" rtl="0" algn="l">
              <a:spcBef>
                <a:spcPts val="0"/>
              </a:spcBef>
              <a:spcAft>
                <a:spcPts val="0"/>
              </a:spcAft>
              <a:buNone/>
            </a:pPr>
            <a:r>
              <a:rPr lang="en"/>
              <a:t>- đơn giản hóa các thao tác vận hành và triển khai</a:t>
            </a:r>
            <a:endParaRPr/>
          </a:p>
          <a:p>
            <a:pPr indent="0" lvl="0" marL="0" rtl="0" algn="l">
              <a:spcBef>
                <a:spcPts val="0"/>
              </a:spcBef>
              <a:spcAft>
                <a:spcPts val="0"/>
              </a:spcAft>
              <a:buNone/>
            </a:pPr>
            <a:r>
              <a:t/>
            </a:r>
            <a:endParaRPr/>
          </a:p>
        </p:txBody>
      </p:sp>
      <p:sp>
        <p:nvSpPr>
          <p:cNvPr id="179" name="Google Shape;179;gdc1ca26ba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768a0ba52_0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d768a0ba52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d768a0ba52_0_4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48" name="Google Shape;648;gd768a0ba52_0_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768a0ba52_0_4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b="1" lang="en">
                <a:solidFill>
                  <a:schemeClr val="dk1"/>
                </a:solidFill>
              </a:rPr>
              <a:t>only</a:t>
            </a:r>
            <a:r>
              <a:rPr lang="en">
                <a:solidFill>
                  <a:schemeClr val="dk1"/>
                </a:solidFill>
              </a:rPr>
              <a:t> then), the containers that belong to the Pod can communicate with one another using localhost. When containers in a Pod communicate with entities </a:t>
            </a:r>
            <a:r>
              <a:rPr i="1" lang="en">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indent="0" lvl="0" marL="0" rtl="0" algn="l">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networking</a:t>
            </a:r>
            <a:r>
              <a:rPr lang="en">
                <a:solidFill>
                  <a:schemeClr val="dk1"/>
                </a:solidFill>
              </a:rPr>
              <a:t> section</a:t>
            </a:r>
            <a:endParaRPr>
              <a:solidFill>
                <a:schemeClr val="dk1"/>
              </a:solidFill>
            </a:endParaRPr>
          </a:p>
          <a:p>
            <a:pPr indent="0" lvl="0" marL="0" rtl="0" algn="l">
              <a:spcBef>
                <a:spcPts val="2200"/>
              </a:spcBef>
              <a:spcAft>
                <a:spcPts val="0"/>
              </a:spcAft>
              <a:buNone/>
            </a:pPr>
            <a:r>
              <a:t/>
            </a:r>
            <a:endParaRPr>
              <a:solidFill>
                <a:schemeClr val="dk1"/>
              </a:solidFill>
            </a:endParaRPr>
          </a:p>
        </p:txBody>
      </p:sp>
      <p:sp>
        <p:nvSpPr>
          <p:cNvPr id="658" name="Google Shape;658;gd768a0ba52_0_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7d7089fcd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d7d7089fcd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7d7089fcd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Lợi ích thì nhiều</a:t>
            </a:r>
            <a:endParaRPr>
              <a:solidFill>
                <a:schemeClr val="dk1"/>
              </a:solidFill>
            </a:endParaRPr>
          </a:p>
          <a:p>
            <a:pPr indent="0" lvl="0" marL="0" rtl="0" algn="l">
              <a:spcBef>
                <a:spcPts val="0"/>
              </a:spcBef>
              <a:spcAft>
                <a:spcPts val="0"/>
              </a:spcAft>
              <a:buNone/>
            </a:pPr>
            <a:r>
              <a:rPr lang="en">
                <a:solidFill>
                  <a:schemeClr val="dk1"/>
                </a:solidFill>
              </a:rPr>
              <a:t>+ Isolation</a:t>
            </a:r>
            <a:endParaRPr>
              <a:solidFill>
                <a:schemeClr val="dk1"/>
              </a:solidFill>
            </a:endParaRPr>
          </a:p>
          <a:p>
            <a:pPr indent="0" lvl="0" marL="0" rtl="0" algn="l">
              <a:spcBef>
                <a:spcPts val="0"/>
              </a:spcBef>
              <a:spcAft>
                <a:spcPts val="0"/>
              </a:spcAft>
              <a:buNone/>
            </a:pPr>
            <a:r>
              <a:rPr lang="en">
                <a:solidFill>
                  <a:schemeClr val="dk1"/>
                </a:solidFill>
              </a:rPr>
              <a:t>+ Scability</a:t>
            </a:r>
            <a:endParaRPr>
              <a:solidFill>
                <a:schemeClr val="dk1"/>
              </a:solidFill>
            </a:endParaRPr>
          </a:p>
          <a:p>
            <a:pPr indent="0" lvl="0" marL="0" rtl="0" algn="l">
              <a:spcBef>
                <a:spcPts val="0"/>
              </a:spcBef>
              <a:spcAft>
                <a:spcPts val="0"/>
              </a:spcAft>
              <a:buNone/>
            </a:pPr>
            <a:r>
              <a:rPr lang="en">
                <a:solidFill>
                  <a:schemeClr val="dk1"/>
                </a:solidFill>
              </a:rPr>
              <a:t>+ Flexibility</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Thách thức</a:t>
            </a:r>
            <a:endParaRPr>
              <a:solidFill>
                <a:schemeClr val="dk1"/>
              </a:solidFill>
            </a:endParaRPr>
          </a:p>
          <a:p>
            <a:pPr indent="0" lvl="0" marL="0" rtl="0" algn="l">
              <a:spcBef>
                <a:spcPts val="0"/>
              </a:spcBef>
              <a:spcAft>
                <a:spcPts val="0"/>
              </a:spcAft>
              <a:buNone/>
            </a:pPr>
            <a:r>
              <a:rPr lang="en">
                <a:solidFill>
                  <a:schemeClr val="dk1"/>
                </a:solidFill>
              </a:rPr>
              <a:t>- Service discovery</a:t>
            </a:r>
            <a:endParaRPr>
              <a:solidFill>
                <a:schemeClr val="dk1"/>
              </a:solidFill>
            </a:endParaRPr>
          </a:p>
          <a:p>
            <a:pPr indent="0" lvl="0" marL="0" rtl="0" algn="l">
              <a:spcBef>
                <a:spcPts val="0"/>
              </a:spcBef>
              <a:spcAft>
                <a:spcPts val="0"/>
              </a:spcAft>
              <a:buNone/>
            </a:pPr>
            <a:r>
              <a:rPr lang="en">
                <a:solidFill>
                  <a:schemeClr val="dk1"/>
                </a:solidFill>
              </a:rPr>
              <a:t>- Fault tolerance </a:t>
            </a:r>
            <a:endParaRPr>
              <a:solidFill>
                <a:schemeClr val="dk1"/>
              </a:solidFill>
            </a:endParaRPr>
          </a:p>
          <a:p>
            <a:pPr indent="0" lvl="0" marL="0" rtl="0" algn="l">
              <a:spcBef>
                <a:spcPts val="0"/>
              </a:spcBef>
              <a:spcAft>
                <a:spcPts val="0"/>
              </a:spcAft>
              <a:buNone/>
            </a:pPr>
            <a:r>
              <a:rPr lang="en">
                <a:solidFill>
                  <a:schemeClr val="dk1"/>
                </a:solidFill>
              </a:rPr>
              <a:t>- Security</a:t>
            </a:r>
            <a:endParaRPr>
              <a:solidFill>
                <a:schemeClr val="dk1"/>
              </a:solidFill>
            </a:endParaRPr>
          </a:p>
          <a:p>
            <a:pPr indent="0" lvl="0" marL="0" rtl="0" algn="l">
              <a:spcBef>
                <a:spcPts val="0"/>
              </a:spcBef>
              <a:spcAft>
                <a:spcPts val="0"/>
              </a:spcAft>
              <a:buNone/>
            </a:pPr>
            <a:r>
              <a:rPr lang="en">
                <a:solidFill>
                  <a:schemeClr val="dk1"/>
                </a:solidFill>
              </a:rPr>
              <a:t>- Load Balancing</a:t>
            </a:r>
            <a:endParaRPr>
              <a:solidFill>
                <a:schemeClr val="dk1"/>
              </a:solidFill>
            </a:endParaRPr>
          </a:p>
          <a:p>
            <a:pPr indent="0" lvl="0" marL="0" rtl="0" algn="l">
              <a:spcBef>
                <a:spcPts val="0"/>
              </a:spcBef>
              <a:spcAft>
                <a:spcPts val="0"/>
              </a:spcAft>
              <a:buNone/>
            </a:pPr>
            <a:r>
              <a:rPr lang="en">
                <a:solidFill>
                  <a:schemeClr val="dk1"/>
                </a:solidFill>
              </a:rPr>
              <a:t>- Distributed Tracing</a:t>
            </a:r>
            <a:endParaRPr>
              <a:solidFill>
                <a:schemeClr val="dk1"/>
              </a:solidFill>
            </a:endParaRPr>
          </a:p>
          <a:p>
            <a:pPr indent="0" lvl="0" marL="0" rtl="0" algn="l">
              <a:spcBef>
                <a:spcPts val="0"/>
              </a:spcBef>
              <a:spcAft>
                <a:spcPts val="0"/>
              </a:spcAft>
              <a:buNone/>
            </a:pPr>
            <a:r>
              <a:rPr lang="en">
                <a:solidFill>
                  <a:schemeClr val="dk1"/>
                </a:solidFill>
              </a:rPr>
              <a:t>- </a:t>
            </a:r>
            <a:r>
              <a:rPr lang="en" sz="1200">
                <a:solidFill>
                  <a:srgbClr val="333333"/>
                </a:solidFill>
                <a:highlight>
                  <a:srgbClr val="FFFFFF"/>
                </a:highlight>
              </a:rPr>
              <a:t>Rate Limiting</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
        <p:nvSpPr>
          <p:cNvPr id="677" name="Google Shape;677;gd7d7089fcd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d7d7089fcd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6" name="Google Shape;686;gd7d7089fcd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7d7089fcd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Service Mesh</a:t>
            </a:r>
            <a:r>
              <a:rPr lang="en" sz="1200">
                <a:solidFill>
                  <a:schemeClr val="dk1"/>
                </a:solidFill>
                <a:highlight>
                  <a:srgbClr val="FFFFFF"/>
                </a:highlight>
              </a:rPr>
              <a:t> là một </a:t>
            </a:r>
            <a:r>
              <a:rPr b="1" lang="en" sz="1200">
                <a:solidFill>
                  <a:schemeClr val="dk1"/>
                </a:solidFill>
                <a:highlight>
                  <a:srgbClr val="FFFFFF"/>
                </a:highlight>
              </a:rPr>
              <a:t>inter-service communication</a:t>
            </a:r>
            <a:r>
              <a:rPr lang="en" sz="1200">
                <a:solidFill>
                  <a:schemeClr val="dk1"/>
                </a:solidFill>
                <a:highlight>
                  <a:srgbClr val="FFFFFF"/>
                </a:highlight>
              </a:rPr>
              <a:t> </a:t>
            </a:r>
            <a:r>
              <a:rPr b="1" lang="en" sz="1200">
                <a:solidFill>
                  <a:schemeClr val="dk1"/>
                </a:solidFill>
                <a:highlight>
                  <a:srgbClr val="FFFFFF"/>
                </a:highlight>
              </a:rPr>
              <a:t>infrastructure layer</a:t>
            </a:r>
            <a:r>
              <a:rPr lang="en" sz="1200">
                <a:solidFill>
                  <a:schemeClr val="dk1"/>
                </a:solidFill>
                <a:highlight>
                  <a:srgbClr val="FFFFFF"/>
                </a:highlight>
              </a:rPr>
              <a:t> (một tầng liên quan tới network, proxy, hỗ trợ giao tiếp giữa các services) nó được integrate trực tiếp vô hệ thống services của một application, thông qua đó mình sẽ điều khiển được luồng xử lý,</a:t>
            </a:r>
            <a:endParaRPr>
              <a:solidFill>
                <a:schemeClr val="dk1"/>
              </a:solidFill>
            </a:endParaRPr>
          </a:p>
        </p:txBody>
      </p:sp>
      <p:sp>
        <p:nvSpPr>
          <p:cNvPr id="695" name="Google Shape;695;gd7d7089fcd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7d7089fcd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rPr>
              <a:t>Service Mesh</a:t>
            </a:r>
            <a:r>
              <a:rPr lang="en" sz="1200">
                <a:solidFill>
                  <a:schemeClr val="dk1"/>
                </a:solidFill>
                <a:highlight>
                  <a:srgbClr val="FFFFFF"/>
                </a:highlight>
              </a:rPr>
              <a:t> là một </a:t>
            </a:r>
            <a:r>
              <a:rPr b="1" lang="en" sz="1200">
                <a:solidFill>
                  <a:schemeClr val="dk1"/>
                </a:solidFill>
                <a:highlight>
                  <a:srgbClr val="FFFFFF"/>
                </a:highlight>
              </a:rPr>
              <a:t>inter-service communication</a:t>
            </a:r>
            <a:r>
              <a:rPr lang="en" sz="1200">
                <a:solidFill>
                  <a:schemeClr val="dk1"/>
                </a:solidFill>
                <a:highlight>
                  <a:srgbClr val="FFFFFF"/>
                </a:highlight>
              </a:rPr>
              <a:t> </a:t>
            </a:r>
            <a:r>
              <a:rPr b="1" lang="en" sz="1200">
                <a:solidFill>
                  <a:schemeClr val="dk1"/>
                </a:solidFill>
                <a:highlight>
                  <a:srgbClr val="FFFFFF"/>
                </a:highlight>
              </a:rPr>
              <a:t>infrastructure layer</a:t>
            </a:r>
            <a:r>
              <a:rPr lang="en" sz="1200">
                <a:solidFill>
                  <a:schemeClr val="dk1"/>
                </a:solidFill>
                <a:highlight>
                  <a:srgbClr val="FFFFFF"/>
                </a:highlight>
              </a:rPr>
              <a:t> (một tầng liên quan tới network, proxy, hỗ trợ giao tiếp giữa các services) nó được integrate trực tiếp vô hệ thống services của một application, thông qua đó mình sẽ điều khiển được luồng xử lý,</a:t>
            </a:r>
            <a:endParaRPr>
              <a:solidFill>
                <a:schemeClr val="dk1"/>
              </a:solidFill>
            </a:endParaRPr>
          </a:p>
        </p:txBody>
      </p:sp>
      <p:sp>
        <p:nvSpPr>
          <p:cNvPr id="704" name="Google Shape;704;gd7d7089fcd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3c722b820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d3c722b82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c1ca26baa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Triển khai </a:t>
            </a:r>
            <a:endParaRPr/>
          </a:p>
          <a:p>
            <a:pPr indent="0" lvl="0" marL="0" rtl="0" algn="l">
              <a:spcBef>
                <a:spcPts val="0"/>
              </a:spcBef>
              <a:spcAft>
                <a:spcPts val="0"/>
              </a:spcAft>
              <a:buNone/>
            </a:pPr>
            <a:r>
              <a:rPr lang="en"/>
              <a:t>- Giám sát</a:t>
            </a:r>
            <a:endParaRPr/>
          </a:p>
          <a:p>
            <a:pPr indent="0" lvl="0" marL="0" rtl="0" algn="l">
              <a:spcBef>
                <a:spcPts val="0"/>
              </a:spcBef>
              <a:spcAft>
                <a:spcPts val="0"/>
              </a:spcAft>
              <a:buNone/>
            </a:pPr>
            <a:r>
              <a:rPr lang="en"/>
              <a:t>- Vận hành</a:t>
            </a:r>
            <a:endParaRPr/>
          </a:p>
          <a:p>
            <a:pPr indent="0" lvl="0" marL="0" rtl="0" algn="l">
              <a:spcBef>
                <a:spcPts val="0"/>
              </a:spcBef>
              <a:spcAft>
                <a:spcPts val="0"/>
              </a:spcAft>
              <a:buNone/>
            </a:pPr>
            <a:r>
              <a:rPr lang="en"/>
              <a:t>- Network </a:t>
            </a:r>
            <a:endParaRPr/>
          </a:p>
          <a:p>
            <a:pPr indent="0" lvl="0" marL="0" rtl="0" algn="l">
              <a:spcBef>
                <a:spcPts val="0"/>
              </a:spcBef>
              <a:spcAft>
                <a:spcPts val="0"/>
              </a:spcAft>
              <a:buNone/>
            </a:pPr>
            <a:r>
              <a:rPr lang="en"/>
              <a:t>- Security </a:t>
            </a:r>
            <a:endParaRPr/>
          </a:p>
          <a:p>
            <a:pPr indent="0" lvl="0" marL="0" rtl="0" algn="l">
              <a:spcBef>
                <a:spcPts val="0"/>
              </a:spcBef>
              <a:spcAft>
                <a:spcPts val="0"/>
              </a:spcAft>
              <a:buNone/>
            </a:pPr>
            <a:r>
              <a:rPr lang="en"/>
              <a:t>vv</a:t>
            </a:r>
            <a:endParaRPr/>
          </a:p>
        </p:txBody>
      </p:sp>
      <p:sp>
        <p:nvSpPr>
          <p:cNvPr id="188" name="Google Shape;188;gdc1ca26ba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761c51ad5_0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d761c51ad5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c1ca26baa_0_3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dc1ca26baa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7d7089fc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d7d7089f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EE0033"/>
              </a:buClr>
              <a:buSzPts val="4500"/>
              <a:buFont typeface="Arial"/>
              <a:buNone/>
              <a:defRPr sz="45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3" name="Google Shape;63;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4"/>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5"/>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75" name="Google Shape;75;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1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7"/>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A Message">
  <p:cSld name="Two Content With A Message">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0" l="0" r="0" t="0"/>
          <a:stretch/>
        </p:blipFill>
        <p:spPr>
          <a:xfrm>
            <a:off x="-130961" y="1618421"/>
            <a:ext cx="4041118" cy="4890478"/>
          </a:xfrm>
          <a:prstGeom prst="rect">
            <a:avLst/>
          </a:prstGeom>
          <a:noFill/>
          <a:ln>
            <a:noFill/>
          </a:ln>
        </p:spPr>
      </p:pic>
      <p:sp>
        <p:nvSpPr>
          <p:cNvPr id="87" name="Google Shape;87;p1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8"/>
          <p:cNvSpPr txBox="1"/>
          <p:nvPr>
            <p:ph idx="1" type="body"/>
          </p:nvPr>
        </p:nvSpPr>
        <p:spPr>
          <a:xfrm>
            <a:off x="628651" y="2194559"/>
            <a:ext cx="2955798" cy="197510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8"/>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19"/>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6" name="Google Shape;96;p19"/>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9"/>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98" name="Google Shape;98;p19"/>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9"/>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0"/>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1"/>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1" name="Shape 111"/>
        <p:cNvGrpSpPr/>
        <p:nvPr/>
      </p:nvGrpSpPr>
      <p:grpSpPr>
        <a:xfrm>
          <a:off x="0" y="0"/>
          <a:ext cx="0" cy="0"/>
          <a:chOff x="0" y="0"/>
          <a:chExt cx="0" cy="0"/>
        </a:xfrm>
      </p:grpSpPr>
      <p:sp>
        <p:nvSpPr>
          <p:cNvPr id="112" name="Google Shape;112;p2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2"/>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114" name="Google Shape;114;p22"/>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15" name="Google Shape;115;p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2"/>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3"/>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3"/>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Sarabun"/>
                <a:ea typeface="Sarabun"/>
                <a:cs typeface="Sarabun"/>
                <a:sym typeface="Sarabun"/>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Sarabun"/>
                <a:ea typeface="Sarabun"/>
                <a:cs typeface="Sarabun"/>
                <a:sym typeface="Sarabun"/>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Sarabun"/>
                <a:ea typeface="Sarabun"/>
                <a:cs typeface="Sarabun"/>
                <a:sym typeface="Sarabun"/>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Sarabun"/>
                <a:ea typeface="Sarabun"/>
                <a:cs typeface="Sarabun"/>
                <a:sym typeface="Sarabun"/>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Sarabun"/>
                <a:ea typeface="Sarabun"/>
                <a:cs typeface="Sarabun"/>
                <a:sym typeface="Sarabun"/>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1" name="Google Shape;121;p23"/>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122" name="Google Shape;122;p2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3"/>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4"/>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4"/>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25"/>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5"/>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3.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EE0033"/>
              </a:buClr>
              <a:buSzPts val="3300"/>
              <a:buFont typeface="Arial"/>
              <a:buNone/>
              <a:defRPr b="0" i="0" sz="3300" u="none" cap="none" strike="noStrike">
                <a:solidFill>
                  <a:srgbClr val="EE003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arabun"/>
                <a:ea typeface="Sarabun"/>
                <a:cs typeface="Sarabun"/>
                <a:sym typeface="Sarabun"/>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arabun"/>
                <a:ea typeface="Sarabun"/>
                <a:cs typeface="Sarabun"/>
                <a:sym typeface="Sarabun"/>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arabun"/>
                <a:ea typeface="Sarabun"/>
                <a:cs typeface="Sarabun"/>
                <a:sym typeface="Sarabun"/>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arabun"/>
                <a:ea typeface="Sarabun"/>
                <a:cs typeface="Sarabun"/>
                <a:sym typeface="Sarabun"/>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arabun"/>
                <a:ea typeface="Sarabun"/>
                <a:cs typeface="Sarabun"/>
                <a:sym typeface="Sarabun"/>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grpSp>
        <p:nvGrpSpPr>
          <p:cNvPr id="54" name="Google Shape;54;p13"/>
          <p:cNvGrpSpPr/>
          <p:nvPr/>
        </p:nvGrpSpPr>
        <p:grpSpPr>
          <a:xfrm>
            <a:off x="0" y="4603246"/>
            <a:ext cx="9144000" cy="540254"/>
            <a:chOff x="0" y="4092469"/>
            <a:chExt cx="9144000" cy="540254"/>
          </a:xfrm>
        </p:grpSpPr>
        <p:pic>
          <p:nvPicPr>
            <p:cNvPr id="55" name="Google Shape;55;p13"/>
            <p:cNvPicPr preferRelativeResize="0"/>
            <p:nvPr/>
          </p:nvPicPr>
          <p:blipFill rotWithShape="1">
            <a:blip r:embed="rId1">
              <a:alphaModFix/>
            </a:blip>
            <a:srcRect b="0" l="0" r="0" t="0"/>
            <a:stretch/>
          </p:blipFill>
          <p:spPr>
            <a:xfrm>
              <a:off x="0" y="4092469"/>
              <a:ext cx="9144000" cy="540254"/>
            </a:xfrm>
            <a:prstGeom prst="rect">
              <a:avLst/>
            </a:prstGeom>
            <a:noFill/>
            <a:ln>
              <a:noFill/>
            </a:ln>
          </p:spPr>
        </p:pic>
        <p:sp>
          <p:nvSpPr>
            <p:cNvPr id="56" name="Google Shape;56;p13"/>
            <p:cNvSpPr txBox="1"/>
            <p:nvPr/>
          </p:nvSpPr>
          <p:spPr>
            <a:xfrm>
              <a:off x="374650" y="4245372"/>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050" u="none" cap="none" strike="noStrike">
                  <a:solidFill>
                    <a:srgbClr val="B4B4B4"/>
                  </a:solidFill>
                  <a:latin typeface="Arial"/>
                  <a:ea typeface="Arial"/>
                  <a:cs typeface="Arial"/>
                  <a:sym typeface="Arial"/>
                </a:rPr>
                <a:t>www.viettel.com.vn</a:t>
              </a:r>
              <a:endParaRPr/>
            </a:p>
          </p:txBody>
        </p:sp>
        <p:pic>
          <p:nvPicPr>
            <p:cNvPr id="57" name="Google Shape;57;p13"/>
            <p:cNvPicPr preferRelativeResize="0"/>
            <p:nvPr/>
          </p:nvPicPr>
          <p:blipFill rotWithShape="1">
            <a:blip r:embed="rId2">
              <a:alphaModFix/>
            </a:blip>
            <a:srcRect b="0" l="0" r="0" t="0"/>
            <a:stretch/>
          </p:blipFill>
          <p:spPr>
            <a:xfrm>
              <a:off x="7663175" y="4245372"/>
              <a:ext cx="975214" cy="214760"/>
            </a:xfrm>
            <a:prstGeom prst="rect">
              <a:avLst/>
            </a:prstGeom>
            <a:noFill/>
            <a:ln>
              <a:noFill/>
            </a:ln>
          </p:spPr>
        </p:pic>
      </p:grpSp>
      <p:sp>
        <p:nvSpPr>
          <p:cNvPr id="58" name="Google Shape;58;p13"/>
          <p:cNvSpPr txBox="1"/>
          <p:nvPr>
            <p:ph idx="12" type="sldNum"/>
          </p:nvPr>
        </p:nvSpPr>
        <p:spPr>
          <a:xfrm>
            <a:off x="6457950" y="4767263"/>
            <a:ext cx="268605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900" u="none">
                <a:solidFill>
                  <a:schemeClr val="lt1"/>
                </a:solidFill>
                <a:latin typeface="Sarabun"/>
                <a:ea typeface="Sarabun"/>
                <a:cs typeface="Sarabun"/>
                <a:sym typeface="Sarabun"/>
              </a:defRPr>
            </a:lvl1pPr>
            <a:lvl2pPr indent="0" lvl="1" marL="0" marR="0" rtl="0" algn="r">
              <a:spcBef>
                <a:spcPts val="0"/>
              </a:spcBef>
              <a:buNone/>
              <a:defRPr b="0" sz="900" u="none">
                <a:solidFill>
                  <a:schemeClr val="lt1"/>
                </a:solidFill>
                <a:latin typeface="Sarabun"/>
                <a:ea typeface="Sarabun"/>
                <a:cs typeface="Sarabun"/>
                <a:sym typeface="Sarabun"/>
              </a:defRPr>
            </a:lvl2pPr>
            <a:lvl3pPr indent="0" lvl="2" marL="0" marR="0" rtl="0" algn="r">
              <a:spcBef>
                <a:spcPts val="0"/>
              </a:spcBef>
              <a:buNone/>
              <a:defRPr b="0" sz="900" u="none">
                <a:solidFill>
                  <a:schemeClr val="lt1"/>
                </a:solidFill>
                <a:latin typeface="Sarabun"/>
                <a:ea typeface="Sarabun"/>
                <a:cs typeface="Sarabun"/>
                <a:sym typeface="Sarabun"/>
              </a:defRPr>
            </a:lvl3pPr>
            <a:lvl4pPr indent="0" lvl="3" marL="0" marR="0" rtl="0" algn="r">
              <a:spcBef>
                <a:spcPts val="0"/>
              </a:spcBef>
              <a:buNone/>
              <a:defRPr b="0" sz="900" u="none">
                <a:solidFill>
                  <a:schemeClr val="lt1"/>
                </a:solidFill>
                <a:latin typeface="Sarabun"/>
                <a:ea typeface="Sarabun"/>
                <a:cs typeface="Sarabun"/>
                <a:sym typeface="Sarabun"/>
              </a:defRPr>
            </a:lvl4pPr>
            <a:lvl5pPr indent="0" lvl="4" marL="0" marR="0" rtl="0" algn="r">
              <a:spcBef>
                <a:spcPts val="0"/>
              </a:spcBef>
              <a:buNone/>
              <a:defRPr b="0" sz="900" u="none">
                <a:solidFill>
                  <a:schemeClr val="lt1"/>
                </a:solidFill>
                <a:latin typeface="Sarabun"/>
                <a:ea typeface="Sarabun"/>
                <a:cs typeface="Sarabun"/>
                <a:sym typeface="Sarabun"/>
              </a:defRPr>
            </a:lvl5pPr>
            <a:lvl6pPr indent="0" lvl="5" marL="0" marR="0" rtl="0" algn="r">
              <a:spcBef>
                <a:spcPts val="0"/>
              </a:spcBef>
              <a:buNone/>
              <a:defRPr b="0" sz="900" u="none">
                <a:solidFill>
                  <a:schemeClr val="lt1"/>
                </a:solidFill>
                <a:latin typeface="Sarabun"/>
                <a:ea typeface="Sarabun"/>
                <a:cs typeface="Sarabun"/>
                <a:sym typeface="Sarabun"/>
              </a:defRPr>
            </a:lvl6pPr>
            <a:lvl7pPr indent="0" lvl="6" marL="0" marR="0" rtl="0" algn="r">
              <a:spcBef>
                <a:spcPts val="0"/>
              </a:spcBef>
              <a:buNone/>
              <a:defRPr b="0" sz="900" u="none">
                <a:solidFill>
                  <a:schemeClr val="lt1"/>
                </a:solidFill>
                <a:latin typeface="Sarabun"/>
                <a:ea typeface="Sarabun"/>
                <a:cs typeface="Sarabun"/>
                <a:sym typeface="Sarabun"/>
              </a:defRPr>
            </a:lvl7pPr>
            <a:lvl8pPr indent="0" lvl="7" marL="0" marR="0" rtl="0" algn="r">
              <a:spcBef>
                <a:spcPts val="0"/>
              </a:spcBef>
              <a:buNone/>
              <a:defRPr b="0" sz="900" u="none">
                <a:solidFill>
                  <a:schemeClr val="lt1"/>
                </a:solidFill>
                <a:latin typeface="Sarabun"/>
                <a:ea typeface="Sarabun"/>
                <a:cs typeface="Sarabun"/>
                <a:sym typeface="Sarabun"/>
              </a:defRPr>
            </a:lvl8pPr>
            <a:lvl9pPr indent="0" lvl="8" marL="0" marR="0" rtl="0" algn="r">
              <a:spcBef>
                <a:spcPts val="0"/>
              </a:spcBef>
              <a:buNone/>
              <a:defRPr b="0" sz="900" u="none">
                <a:solidFill>
                  <a:schemeClr val="lt1"/>
                </a:solidFill>
                <a:latin typeface="Sarabun"/>
                <a:ea typeface="Sarabun"/>
                <a:cs typeface="Sarabun"/>
                <a:sym typeface="Sarabun"/>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Sarabun"/>
                <a:ea typeface="Sarabun"/>
                <a:cs typeface="Sarabun"/>
                <a:sym typeface="Sarabun"/>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2.png"/><Relationship Id="rId6" Type="http://schemas.openxmlformats.org/officeDocument/2006/relationships/image" Target="../media/image18.png"/><Relationship Id="rId7"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1.png"/><Relationship Id="rId6"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7.png"/><Relationship Id="rId6"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70.png"/><Relationship Id="rId6"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9.jpg"/><Relationship Id="rId6"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6.png"/><Relationship Id="rId6"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1.png"/><Relationship Id="rId6"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4.png"/><Relationship Id="rId6" Type="http://schemas.openxmlformats.org/officeDocument/2006/relationships/image" Target="../media/image4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b="0" l="0" r="0" t="0"/>
          <a:stretch/>
        </p:blipFill>
        <p:spPr>
          <a:xfrm>
            <a:off x="552700" y="2571750"/>
            <a:ext cx="5570526" cy="1145025"/>
          </a:xfrm>
          <a:prstGeom prst="rect">
            <a:avLst/>
          </a:prstGeom>
          <a:noFill/>
          <a:ln>
            <a:noFill/>
          </a:ln>
        </p:spPr>
      </p:pic>
      <p:sp>
        <p:nvSpPr>
          <p:cNvPr id="142" name="Google Shape;142;p26"/>
          <p:cNvSpPr txBox="1"/>
          <p:nvPr/>
        </p:nvSpPr>
        <p:spPr>
          <a:xfrm>
            <a:off x="603400" y="2928875"/>
            <a:ext cx="55197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Platform as a Service (PaaS)</a:t>
            </a:r>
            <a:endParaRPr/>
          </a:p>
        </p:txBody>
      </p:sp>
      <p:pic>
        <p:nvPicPr>
          <p:cNvPr id="143" name="Google Shape;143;p26"/>
          <p:cNvPicPr preferRelativeResize="0"/>
          <p:nvPr/>
        </p:nvPicPr>
        <p:blipFill rotWithShape="1">
          <a:blip r:embed="rId4">
            <a:alphaModFix/>
          </a:blip>
          <a:srcRect b="0" l="0" r="0" t="0"/>
          <a:stretch/>
        </p:blipFill>
        <p:spPr>
          <a:xfrm>
            <a:off x="0" y="1968500"/>
            <a:ext cx="2841905" cy="468318"/>
          </a:xfrm>
          <a:prstGeom prst="rect">
            <a:avLst/>
          </a:prstGeom>
          <a:noFill/>
          <a:ln>
            <a:noFill/>
          </a:ln>
        </p:spPr>
      </p:pic>
      <p:sp>
        <p:nvSpPr>
          <p:cNvPr id="144" name="Google Shape;144;p26"/>
          <p:cNvSpPr txBox="1"/>
          <p:nvPr/>
        </p:nvSpPr>
        <p:spPr>
          <a:xfrm>
            <a:off x="-502375" y="2036625"/>
            <a:ext cx="44040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000">
                <a:solidFill>
                  <a:srgbClr val="EE0033"/>
                </a:solidFill>
              </a:rPr>
              <a:t>Viettel Digital Talent Program</a:t>
            </a:r>
            <a:endParaRPr sz="2000">
              <a:solidFill>
                <a:srgbClr val="EE0033"/>
              </a:solidFill>
              <a:latin typeface="Arial"/>
              <a:ea typeface="Arial"/>
              <a:cs typeface="Arial"/>
              <a:sym typeface="Arial"/>
            </a:endParaRPr>
          </a:p>
        </p:txBody>
      </p:sp>
      <p:pic>
        <p:nvPicPr>
          <p:cNvPr id="145" name="Google Shape;145;p26"/>
          <p:cNvPicPr preferRelativeResize="0"/>
          <p:nvPr/>
        </p:nvPicPr>
        <p:blipFill rotWithShape="1">
          <a:blip r:embed="rId5">
            <a:alphaModFix/>
          </a:blip>
          <a:srcRect b="0" l="0" r="0" t="0"/>
          <a:stretch/>
        </p:blipFill>
        <p:spPr>
          <a:xfrm>
            <a:off x="0" y="4603247"/>
            <a:ext cx="9144000" cy="540254"/>
          </a:xfrm>
          <a:prstGeom prst="rect">
            <a:avLst/>
          </a:prstGeom>
          <a:noFill/>
          <a:ln>
            <a:noFill/>
          </a:ln>
        </p:spPr>
      </p:pic>
      <p:sp>
        <p:nvSpPr>
          <p:cNvPr id="146" name="Google Shape;146;p26"/>
          <p:cNvSpPr txBox="1"/>
          <p:nvPr/>
        </p:nvSpPr>
        <p:spPr>
          <a:xfrm>
            <a:off x="374650" y="4756150"/>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47" name="Google Shape;147;p26"/>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Components</a:t>
            </a:r>
            <a:endParaRPr sz="2800">
              <a:solidFill>
                <a:srgbClr val="EE0033"/>
              </a:solidFill>
              <a:latin typeface="Arial"/>
              <a:ea typeface="Arial"/>
              <a:cs typeface="Arial"/>
              <a:sym typeface="Arial"/>
            </a:endParaRPr>
          </a:p>
        </p:txBody>
      </p:sp>
      <p:pic>
        <p:nvPicPr>
          <p:cNvPr id="234" name="Google Shape;234;p3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35" name="Google Shape;235;p3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36" name="Google Shape;236;p3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37" name="Google Shape;237;p35"/>
          <p:cNvPicPr preferRelativeResize="0"/>
          <p:nvPr/>
        </p:nvPicPr>
        <p:blipFill>
          <a:blip r:embed="rId5">
            <a:alphaModFix/>
          </a:blip>
          <a:stretch>
            <a:fillRect/>
          </a:stretch>
        </p:blipFill>
        <p:spPr>
          <a:xfrm>
            <a:off x="842588" y="1070123"/>
            <a:ext cx="7458828" cy="340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Some Deployment Scenarios</a:t>
            </a:r>
            <a:endParaRPr sz="2800">
              <a:solidFill>
                <a:srgbClr val="EE0033"/>
              </a:solidFill>
              <a:latin typeface="Arial"/>
              <a:ea typeface="Arial"/>
              <a:cs typeface="Arial"/>
              <a:sym typeface="Arial"/>
            </a:endParaRPr>
          </a:p>
        </p:txBody>
      </p:sp>
      <p:pic>
        <p:nvPicPr>
          <p:cNvPr id="243" name="Google Shape;243;p3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44" name="Google Shape;244;p3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45" name="Google Shape;245;p3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46" name="Google Shape;246;p36"/>
          <p:cNvPicPr preferRelativeResize="0"/>
          <p:nvPr/>
        </p:nvPicPr>
        <p:blipFill>
          <a:blip r:embed="rId5">
            <a:alphaModFix/>
          </a:blip>
          <a:stretch>
            <a:fillRect/>
          </a:stretch>
        </p:blipFill>
        <p:spPr>
          <a:xfrm>
            <a:off x="196025" y="888700"/>
            <a:ext cx="4267201" cy="3200406"/>
          </a:xfrm>
          <a:prstGeom prst="rect">
            <a:avLst/>
          </a:prstGeom>
          <a:noFill/>
          <a:ln>
            <a:noFill/>
          </a:ln>
        </p:spPr>
      </p:pic>
      <p:pic>
        <p:nvPicPr>
          <p:cNvPr id="247" name="Google Shape;247;p36"/>
          <p:cNvPicPr preferRelativeResize="0"/>
          <p:nvPr/>
        </p:nvPicPr>
        <p:blipFill>
          <a:blip r:embed="rId6">
            <a:alphaModFix/>
          </a:blip>
          <a:stretch>
            <a:fillRect/>
          </a:stretch>
        </p:blipFill>
        <p:spPr>
          <a:xfrm>
            <a:off x="4572000" y="918588"/>
            <a:ext cx="4267201" cy="32003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53" name="Google Shape;253;p3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54" name="Google Shape;254;p3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55" name="Google Shape;255;p3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56" name="Google Shape;256;p37"/>
          <p:cNvPicPr preferRelativeResize="0"/>
          <p:nvPr/>
        </p:nvPicPr>
        <p:blipFill>
          <a:blip r:embed="rId5">
            <a:alphaModFix/>
          </a:blip>
          <a:stretch>
            <a:fillRect/>
          </a:stretch>
        </p:blipFill>
        <p:spPr>
          <a:xfrm>
            <a:off x="6500150" y="866873"/>
            <a:ext cx="2260607" cy="3409749"/>
          </a:xfrm>
          <a:prstGeom prst="rect">
            <a:avLst/>
          </a:prstGeom>
          <a:noFill/>
          <a:ln>
            <a:noFill/>
          </a:ln>
        </p:spPr>
      </p:pic>
      <p:sp>
        <p:nvSpPr>
          <p:cNvPr id="257" name="Google Shape;257;p37"/>
          <p:cNvSpPr txBox="1"/>
          <p:nvPr/>
        </p:nvSpPr>
        <p:spPr>
          <a:xfrm>
            <a:off x="654050" y="1239000"/>
            <a:ext cx="3568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latin typeface="Sarabun"/>
                <a:ea typeface="Sarabun"/>
                <a:cs typeface="Sarabun"/>
                <a:sym typeface="Sarabun"/>
              </a:rPr>
              <a:t>Kubernetes Master Nodes: Hosting cluster controller components</a:t>
            </a:r>
            <a:endParaRPr sz="1200">
              <a:solidFill>
                <a:schemeClr val="dk1"/>
              </a:solidFill>
              <a:latin typeface="Sarabun"/>
              <a:ea typeface="Sarabun"/>
              <a:cs typeface="Sarabun"/>
              <a:sym typeface="Sarabu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63" name="Google Shape;263;p3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64" name="Google Shape;264;p3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65" name="Google Shape;265;p3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66" name="Google Shape;266;p38"/>
          <p:cNvPicPr preferRelativeResize="0"/>
          <p:nvPr/>
        </p:nvPicPr>
        <p:blipFill>
          <a:blip r:embed="rId5">
            <a:alphaModFix/>
          </a:blip>
          <a:stretch>
            <a:fillRect/>
          </a:stretch>
        </p:blipFill>
        <p:spPr>
          <a:xfrm>
            <a:off x="6112882" y="866873"/>
            <a:ext cx="2817005" cy="3409750"/>
          </a:xfrm>
          <a:prstGeom prst="rect">
            <a:avLst/>
          </a:prstGeom>
          <a:noFill/>
          <a:ln>
            <a:noFill/>
          </a:ln>
        </p:spPr>
      </p:pic>
      <p:sp>
        <p:nvSpPr>
          <p:cNvPr id="267" name="Google Shape;267;p38"/>
          <p:cNvSpPr txBox="1"/>
          <p:nvPr/>
        </p:nvSpPr>
        <p:spPr>
          <a:xfrm>
            <a:off x="654050" y="1239000"/>
            <a:ext cx="3568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latin typeface="Sarabun"/>
                <a:ea typeface="Sarabun"/>
                <a:cs typeface="Sarabun"/>
                <a:sym typeface="Sarabun"/>
              </a:rPr>
              <a:t>Kubernetes Worker Nodes: Hosting cluster workloads</a:t>
            </a:r>
            <a:endParaRPr sz="1200">
              <a:solidFill>
                <a:schemeClr val="dk1"/>
              </a:solidFill>
              <a:latin typeface="Sarabun"/>
              <a:ea typeface="Sarabun"/>
              <a:cs typeface="Sarabun"/>
              <a:sym typeface="Sarabu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73" name="Google Shape;273;p3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74" name="Google Shape;274;p3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75" name="Google Shape;275;p3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76" name="Google Shape;276;p39"/>
          <p:cNvPicPr preferRelativeResize="0"/>
          <p:nvPr/>
        </p:nvPicPr>
        <p:blipFill>
          <a:blip r:embed="rId5">
            <a:alphaModFix/>
          </a:blip>
          <a:stretch>
            <a:fillRect/>
          </a:stretch>
        </p:blipFill>
        <p:spPr>
          <a:xfrm>
            <a:off x="5534812" y="1012073"/>
            <a:ext cx="3456788" cy="2143208"/>
          </a:xfrm>
          <a:prstGeom prst="rect">
            <a:avLst/>
          </a:prstGeom>
          <a:noFill/>
          <a:ln>
            <a:noFill/>
          </a:ln>
        </p:spPr>
      </p:pic>
      <p:sp>
        <p:nvSpPr>
          <p:cNvPr id="277" name="Google Shape;277;p39"/>
          <p:cNvSpPr txBox="1"/>
          <p:nvPr/>
        </p:nvSpPr>
        <p:spPr>
          <a:xfrm>
            <a:off x="654050" y="1239000"/>
            <a:ext cx="35682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latin typeface="Sarabun"/>
                <a:ea typeface="Sarabun"/>
                <a:cs typeface="Sarabun"/>
                <a:sym typeface="Sarabun"/>
              </a:rPr>
              <a:t>(Optional) Etcd Nodes</a:t>
            </a:r>
            <a:r>
              <a:rPr lang="en">
                <a:latin typeface="Sarabun"/>
                <a:ea typeface="Sarabun"/>
                <a:cs typeface="Sarabun"/>
                <a:sym typeface="Sarabun"/>
              </a:rPr>
              <a:t>:</a:t>
            </a:r>
            <a:r>
              <a:rPr lang="en">
                <a:latin typeface="Sarabun"/>
                <a:ea typeface="Sarabun"/>
                <a:cs typeface="Sarabun"/>
                <a:sym typeface="Sarabun"/>
              </a:rPr>
              <a:t> </a:t>
            </a:r>
            <a:r>
              <a:rPr lang="en">
                <a:latin typeface="Sarabun"/>
                <a:ea typeface="Sarabun"/>
                <a:cs typeface="Sarabun"/>
                <a:sym typeface="Sarabun"/>
              </a:rPr>
              <a:t>Cluster Controller Data Storage</a:t>
            </a:r>
            <a:endParaRPr sz="1200">
              <a:solidFill>
                <a:schemeClr val="dk1"/>
              </a:solidFill>
              <a:latin typeface="Sarabun"/>
              <a:ea typeface="Sarabun"/>
              <a:cs typeface="Sarabun"/>
              <a:sym typeface="Sarabu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0"/>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283" name="Google Shape;283;p40"/>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Kubernetes Control Plane</a:t>
            </a:r>
            <a:endParaRPr/>
          </a:p>
        </p:txBody>
      </p:sp>
      <p:pic>
        <p:nvPicPr>
          <p:cNvPr id="284" name="Google Shape;284;p40"/>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285" name="Google Shape;285;p4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86" name="Google Shape;286;p40"/>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Etcd</a:t>
            </a:r>
            <a:endParaRPr sz="2800">
              <a:solidFill>
                <a:srgbClr val="EE0033"/>
              </a:solidFill>
              <a:latin typeface="Arial"/>
              <a:ea typeface="Arial"/>
              <a:cs typeface="Arial"/>
              <a:sym typeface="Arial"/>
            </a:endParaRPr>
          </a:p>
        </p:txBody>
      </p:sp>
      <p:pic>
        <p:nvPicPr>
          <p:cNvPr id="292" name="Google Shape;292;p4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93" name="Google Shape;293;p4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94" name="Google Shape;294;p4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95" name="Google Shape;295;p41"/>
          <p:cNvPicPr preferRelativeResize="0"/>
          <p:nvPr/>
        </p:nvPicPr>
        <p:blipFill>
          <a:blip r:embed="rId5">
            <a:alphaModFix/>
          </a:blip>
          <a:stretch>
            <a:fillRect/>
          </a:stretch>
        </p:blipFill>
        <p:spPr>
          <a:xfrm>
            <a:off x="5534812" y="1012073"/>
            <a:ext cx="3456788" cy="2143208"/>
          </a:xfrm>
          <a:prstGeom prst="rect">
            <a:avLst/>
          </a:prstGeom>
          <a:noFill/>
          <a:ln>
            <a:noFill/>
          </a:ln>
        </p:spPr>
      </p:pic>
      <p:sp>
        <p:nvSpPr>
          <p:cNvPr id="296" name="Google Shape;296;p41"/>
          <p:cNvSpPr txBox="1"/>
          <p:nvPr/>
        </p:nvSpPr>
        <p:spPr>
          <a:xfrm>
            <a:off x="654050" y="1239000"/>
            <a:ext cx="3456900" cy="2031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latin typeface="Sarabun"/>
                <a:ea typeface="Sarabun"/>
                <a:cs typeface="Sarabun"/>
                <a:sym typeface="Sarabun"/>
              </a:rPr>
              <a:t>Key-Value database</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High available</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Partition </a:t>
            </a:r>
            <a:r>
              <a:rPr lang="en">
                <a:latin typeface="Sarabun"/>
                <a:ea typeface="Sarabun"/>
                <a:cs typeface="Sarabun"/>
                <a:sym typeface="Sarabun"/>
              </a:rPr>
              <a:t>tolerance</a:t>
            </a:r>
            <a:r>
              <a:rPr lang="en">
                <a:latin typeface="Sarabun"/>
                <a:ea typeface="Sarabun"/>
                <a:cs typeface="Sarabun"/>
                <a:sym typeface="Sarabun"/>
              </a:rPr>
              <a:t> (with Raft consensus algorithms)</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Requires an odd number of nodes for quorum</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Sensitive with latency - Need SSD Storage</a:t>
            </a:r>
            <a:endParaRPr>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 function</a:t>
            </a:r>
            <a:endParaRPr>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API Server</a:t>
            </a:r>
            <a:endParaRPr sz="2800">
              <a:solidFill>
                <a:srgbClr val="EE0033"/>
              </a:solidFill>
              <a:latin typeface="Arial"/>
              <a:ea typeface="Arial"/>
              <a:cs typeface="Arial"/>
              <a:sym typeface="Arial"/>
            </a:endParaRPr>
          </a:p>
        </p:txBody>
      </p:sp>
      <p:pic>
        <p:nvPicPr>
          <p:cNvPr id="302" name="Google Shape;302;p4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03" name="Google Shape;303;p4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04" name="Google Shape;304;p4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05" name="Google Shape;305;p42"/>
          <p:cNvSpPr txBox="1"/>
          <p:nvPr/>
        </p:nvSpPr>
        <p:spPr>
          <a:xfrm>
            <a:off x="654050" y="1239000"/>
            <a:ext cx="3459000" cy="18162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The Front End of the Kubernetes control plane</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Authentication/authorization</a:t>
            </a:r>
            <a:endParaRPr>
              <a:solidFill>
                <a:schemeClr val="dk1"/>
              </a:solidFill>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Validate object specs</a:t>
            </a:r>
            <a:endParaRPr>
              <a:solidFill>
                <a:schemeClr val="dk1"/>
              </a:solidFill>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Central Hub for all other control plane components</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Manage cluster objects</a:t>
            </a:r>
            <a:endParaRPr>
              <a:latin typeface="Sarabun"/>
              <a:ea typeface="Sarabun"/>
              <a:cs typeface="Sarabun"/>
              <a:sym typeface="Sarabun"/>
            </a:endParaRPr>
          </a:p>
          <a:p>
            <a:pPr indent="-317500" lvl="0" marL="457200" rtl="0" algn="l">
              <a:spcBef>
                <a:spcPts val="0"/>
              </a:spcBef>
              <a:spcAft>
                <a:spcPts val="0"/>
              </a:spcAft>
              <a:buSzPts val="1400"/>
              <a:buFont typeface="Sarabun"/>
              <a:buChar char="●"/>
            </a:pPr>
            <a:r>
              <a:rPr lang="en">
                <a:latin typeface="Sarabun"/>
                <a:ea typeface="Sarabun"/>
                <a:cs typeface="Sarabun"/>
                <a:sym typeface="Sarabun"/>
              </a:rPr>
              <a:t>Notify objects changes</a:t>
            </a:r>
            <a:endParaRPr>
              <a:latin typeface="Sarabun"/>
              <a:ea typeface="Sarabun"/>
              <a:cs typeface="Sarabun"/>
              <a:sym typeface="Sarabun"/>
            </a:endParaRPr>
          </a:p>
        </p:txBody>
      </p:sp>
      <p:pic>
        <p:nvPicPr>
          <p:cNvPr id="306" name="Google Shape;306;p42"/>
          <p:cNvPicPr preferRelativeResize="0"/>
          <p:nvPr/>
        </p:nvPicPr>
        <p:blipFill rotWithShape="1">
          <a:blip r:embed="rId5">
            <a:alphaModFix/>
          </a:blip>
          <a:srcRect b="29699" l="12187" r="32213" t="20157"/>
          <a:stretch/>
        </p:blipFill>
        <p:spPr>
          <a:xfrm>
            <a:off x="4051725" y="1042575"/>
            <a:ext cx="4884523" cy="3422126"/>
          </a:xfrm>
          <a:prstGeom prst="rect">
            <a:avLst/>
          </a:prstGeom>
          <a:noFill/>
          <a:ln>
            <a:noFill/>
          </a:ln>
        </p:spPr>
      </p:pic>
      <p:pic>
        <p:nvPicPr>
          <p:cNvPr id="307" name="Google Shape;307;p42"/>
          <p:cNvPicPr preferRelativeResize="0"/>
          <p:nvPr/>
        </p:nvPicPr>
        <p:blipFill>
          <a:blip r:embed="rId6">
            <a:alphaModFix/>
          </a:blip>
          <a:stretch>
            <a:fillRect/>
          </a:stretch>
        </p:blipFill>
        <p:spPr>
          <a:xfrm>
            <a:off x="784013" y="3022950"/>
            <a:ext cx="3199074" cy="160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Scheduler</a:t>
            </a:r>
            <a:endParaRPr sz="2800">
              <a:solidFill>
                <a:srgbClr val="EE0033"/>
              </a:solidFill>
              <a:latin typeface="Arial"/>
              <a:ea typeface="Arial"/>
              <a:cs typeface="Arial"/>
              <a:sym typeface="Arial"/>
            </a:endParaRPr>
          </a:p>
        </p:txBody>
      </p:sp>
      <p:pic>
        <p:nvPicPr>
          <p:cNvPr id="313" name="Google Shape;313;p4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14" name="Google Shape;314;p4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15" name="Google Shape;315;p4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16" name="Google Shape;316;p43"/>
          <p:cNvSpPr txBox="1"/>
          <p:nvPr/>
        </p:nvSpPr>
        <p:spPr>
          <a:xfrm>
            <a:off x="654050" y="1239000"/>
            <a:ext cx="3459000" cy="11697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Selects an optimal node for new pods to run</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Node selection steps:</a:t>
            </a:r>
            <a:endParaRPr>
              <a:solidFill>
                <a:schemeClr val="dk1"/>
              </a:solidFill>
              <a:latin typeface="Sarabun"/>
              <a:ea typeface="Sarabun"/>
              <a:cs typeface="Sarabun"/>
              <a:sym typeface="Sarabun"/>
            </a:endParaRPr>
          </a:p>
          <a:p>
            <a:pPr indent="-317500" lvl="1" marL="9144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Filtering</a:t>
            </a:r>
            <a:endParaRPr>
              <a:solidFill>
                <a:schemeClr val="dk1"/>
              </a:solidFill>
              <a:latin typeface="Sarabun"/>
              <a:ea typeface="Sarabun"/>
              <a:cs typeface="Sarabun"/>
              <a:sym typeface="Sarabun"/>
            </a:endParaRPr>
          </a:p>
          <a:p>
            <a:pPr indent="-317500" lvl="1" marL="9144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Scoring</a:t>
            </a:r>
            <a:endParaRPr>
              <a:solidFill>
                <a:schemeClr val="dk1"/>
              </a:solidFill>
              <a:latin typeface="Sarabun"/>
              <a:ea typeface="Sarabun"/>
              <a:cs typeface="Sarabun"/>
              <a:sym typeface="Sarabun"/>
            </a:endParaRPr>
          </a:p>
        </p:txBody>
      </p:sp>
      <p:pic>
        <p:nvPicPr>
          <p:cNvPr id="317" name="Google Shape;317;p43"/>
          <p:cNvPicPr preferRelativeResize="0"/>
          <p:nvPr/>
        </p:nvPicPr>
        <p:blipFill rotWithShape="1">
          <a:blip r:embed="rId5">
            <a:alphaModFix/>
          </a:blip>
          <a:srcRect b="30070" l="18377" r="17989" t="22602"/>
          <a:stretch/>
        </p:blipFill>
        <p:spPr>
          <a:xfrm>
            <a:off x="510041" y="2808913"/>
            <a:ext cx="3697910" cy="1547024"/>
          </a:xfrm>
          <a:prstGeom prst="rect">
            <a:avLst/>
          </a:prstGeom>
          <a:noFill/>
          <a:ln>
            <a:noFill/>
          </a:ln>
        </p:spPr>
      </p:pic>
      <p:pic>
        <p:nvPicPr>
          <p:cNvPr id="318" name="Google Shape;318;p43"/>
          <p:cNvPicPr preferRelativeResize="0"/>
          <p:nvPr/>
        </p:nvPicPr>
        <p:blipFill>
          <a:blip r:embed="rId6">
            <a:alphaModFix/>
          </a:blip>
          <a:stretch>
            <a:fillRect/>
          </a:stretch>
        </p:blipFill>
        <p:spPr>
          <a:xfrm>
            <a:off x="4894400" y="2833925"/>
            <a:ext cx="3612549" cy="1497000"/>
          </a:xfrm>
          <a:prstGeom prst="rect">
            <a:avLst/>
          </a:prstGeom>
          <a:noFill/>
          <a:ln>
            <a:noFill/>
          </a:ln>
        </p:spPr>
      </p:pic>
      <p:pic>
        <p:nvPicPr>
          <p:cNvPr id="319" name="Google Shape;319;p43"/>
          <p:cNvPicPr preferRelativeResize="0"/>
          <p:nvPr/>
        </p:nvPicPr>
        <p:blipFill rotWithShape="1">
          <a:blip r:embed="rId7">
            <a:alphaModFix/>
          </a:blip>
          <a:srcRect b="21256" l="18315" r="15873" t="14776"/>
          <a:stretch/>
        </p:blipFill>
        <p:spPr>
          <a:xfrm>
            <a:off x="5096930" y="947013"/>
            <a:ext cx="3207485" cy="1753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Controller Manager</a:t>
            </a:r>
            <a:endParaRPr sz="2800">
              <a:solidFill>
                <a:srgbClr val="EE0033"/>
              </a:solidFill>
              <a:latin typeface="Arial"/>
              <a:ea typeface="Arial"/>
              <a:cs typeface="Arial"/>
              <a:sym typeface="Arial"/>
            </a:endParaRPr>
          </a:p>
        </p:txBody>
      </p:sp>
      <p:pic>
        <p:nvPicPr>
          <p:cNvPr id="325" name="Google Shape;325;p4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26" name="Google Shape;326;p4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27" name="Google Shape;327;p4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28" name="Google Shape;328;p44"/>
          <p:cNvSpPr txBox="1"/>
          <p:nvPr/>
        </p:nvSpPr>
        <p:spPr>
          <a:xfrm>
            <a:off x="654050" y="1239000"/>
            <a:ext cx="34590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Kubernetes core control-loop</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 cluster current state from API Server, and make changes to move to desired state</a:t>
            </a:r>
            <a:endParaRPr>
              <a:solidFill>
                <a:schemeClr val="dk1"/>
              </a:solidFill>
              <a:latin typeface="Sarabun"/>
              <a:ea typeface="Sarabun"/>
              <a:cs typeface="Sarabun"/>
              <a:sym typeface="Sarabun"/>
            </a:endParaRPr>
          </a:p>
        </p:txBody>
      </p:sp>
      <p:pic>
        <p:nvPicPr>
          <p:cNvPr id="329" name="Google Shape;329;p44"/>
          <p:cNvPicPr preferRelativeResize="0"/>
          <p:nvPr/>
        </p:nvPicPr>
        <p:blipFill rotWithShape="1">
          <a:blip r:embed="rId5">
            <a:alphaModFix/>
          </a:blip>
          <a:srcRect b="32381" l="13621" r="30872" t="14050"/>
          <a:stretch/>
        </p:blipFill>
        <p:spPr>
          <a:xfrm>
            <a:off x="4192700" y="888700"/>
            <a:ext cx="4937674" cy="268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b="0" l="0" r="0" t="0"/>
          <a:stretch/>
        </p:blipFill>
        <p:spPr>
          <a:xfrm>
            <a:off x="0" y="0"/>
            <a:ext cx="3968751" cy="703700"/>
          </a:xfrm>
          <a:prstGeom prst="rect">
            <a:avLst/>
          </a:prstGeom>
          <a:noFill/>
          <a:ln>
            <a:noFill/>
          </a:ln>
        </p:spPr>
      </p:pic>
      <p:pic>
        <p:nvPicPr>
          <p:cNvPr id="153" name="Google Shape;153;p27"/>
          <p:cNvPicPr preferRelativeResize="0"/>
          <p:nvPr/>
        </p:nvPicPr>
        <p:blipFill rotWithShape="1">
          <a:blip r:embed="rId4">
            <a:alphaModFix/>
          </a:blip>
          <a:srcRect b="0" l="0" r="0" t="0"/>
          <a:stretch/>
        </p:blipFill>
        <p:spPr>
          <a:xfrm>
            <a:off x="4448875" y="0"/>
            <a:ext cx="4695136" cy="5143499"/>
          </a:xfrm>
          <a:prstGeom prst="rect">
            <a:avLst/>
          </a:prstGeom>
          <a:noFill/>
          <a:ln>
            <a:noFill/>
          </a:ln>
        </p:spPr>
      </p:pic>
      <p:sp>
        <p:nvSpPr>
          <p:cNvPr id="154" name="Google Shape;154;p27"/>
          <p:cNvSpPr txBox="1"/>
          <p:nvPr/>
        </p:nvSpPr>
        <p:spPr>
          <a:xfrm>
            <a:off x="574498" y="121000"/>
            <a:ext cx="2697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400">
                <a:solidFill>
                  <a:schemeClr val="lt1"/>
                </a:solidFill>
              </a:rPr>
              <a:t>Session Topics</a:t>
            </a:r>
            <a:endParaRPr/>
          </a:p>
        </p:txBody>
      </p:sp>
      <p:pic>
        <p:nvPicPr>
          <p:cNvPr id="155" name="Google Shape;155;p27"/>
          <p:cNvPicPr preferRelativeResize="0"/>
          <p:nvPr/>
        </p:nvPicPr>
        <p:blipFill rotWithShape="1">
          <a:blip r:embed="rId5">
            <a:alphaModFix/>
          </a:blip>
          <a:srcRect b="0" l="0" r="0" t="0"/>
          <a:stretch/>
        </p:blipFill>
        <p:spPr>
          <a:xfrm>
            <a:off x="0" y="4603247"/>
            <a:ext cx="9144000" cy="540254"/>
          </a:xfrm>
          <a:prstGeom prst="rect">
            <a:avLst/>
          </a:prstGeom>
          <a:noFill/>
          <a:ln>
            <a:noFill/>
          </a:ln>
        </p:spPr>
      </p:pic>
      <p:sp>
        <p:nvSpPr>
          <p:cNvPr id="156" name="Google Shape;156;p27"/>
          <p:cNvSpPr txBox="1"/>
          <p:nvPr/>
        </p:nvSpPr>
        <p:spPr>
          <a:xfrm>
            <a:off x="374650" y="4756150"/>
            <a:ext cx="3968750"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57" name="Google Shape;157;p27"/>
          <p:cNvPicPr preferRelativeResize="0"/>
          <p:nvPr/>
        </p:nvPicPr>
        <p:blipFill rotWithShape="1">
          <a:blip r:embed="rId6">
            <a:alphaModFix/>
          </a:blip>
          <a:srcRect b="0" l="0" r="0" t="0"/>
          <a:stretch/>
        </p:blipFill>
        <p:spPr>
          <a:xfrm>
            <a:off x="7663175" y="4756150"/>
            <a:ext cx="975214" cy="214760"/>
          </a:xfrm>
          <a:prstGeom prst="rect">
            <a:avLst/>
          </a:prstGeom>
          <a:noFill/>
          <a:ln>
            <a:noFill/>
          </a:ln>
        </p:spPr>
      </p:pic>
      <p:sp>
        <p:nvSpPr>
          <p:cNvPr id="158" name="Google Shape;158;p27"/>
          <p:cNvSpPr txBox="1"/>
          <p:nvPr/>
        </p:nvSpPr>
        <p:spPr>
          <a:xfrm>
            <a:off x="0" y="734888"/>
            <a:ext cx="4302000" cy="18162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PaaS Overview</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Kubernetes Overview</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Kubernetes Control/Data Plane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Kubernetes Workload Management</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Kubernetes Networking Model</a:t>
            </a:r>
            <a:endParaRPr sz="1600">
              <a:latin typeface="Sarabun"/>
              <a:ea typeface="Sarabun"/>
              <a:cs typeface="Sarabun"/>
              <a:sym typeface="Sarabun"/>
            </a:endParaRPr>
          </a:p>
          <a:p>
            <a:pPr indent="-330200" lvl="0" marL="457200" rtl="0" algn="l">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Kubernetes Persistent Storage</a:t>
            </a:r>
            <a:endParaRPr sz="1600">
              <a:solidFill>
                <a:schemeClr val="dk1"/>
              </a:solidFill>
              <a:latin typeface="Sarabun"/>
              <a:ea typeface="Sarabun"/>
              <a:cs typeface="Sarabun"/>
              <a:sym typeface="Sarabun"/>
            </a:endParaRPr>
          </a:p>
          <a:p>
            <a:pPr indent="-330200" lvl="0" marL="457200" rtl="0" algn="l">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Service Mesh Overview</a:t>
            </a:r>
            <a:endParaRPr sz="1600">
              <a:solidFill>
                <a:schemeClr val="dk1"/>
              </a:solidFill>
              <a:latin typeface="Sarabun"/>
              <a:ea typeface="Sarabun"/>
              <a:cs typeface="Sarabun"/>
              <a:sym typeface="Sarabu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Kubelet</a:t>
            </a:r>
            <a:endParaRPr sz="2800">
              <a:solidFill>
                <a:srgbClr val="EE0033"/>
              </a:solidFill>
              <a:latin typeface="Arial"/>
              <a:ea typeface="Arial"/>
              <a:cs typeface="Arial"/>
              <a:sym typeface="Arial"/>
            </a:endParaRPr>
          </a:p>
        </p:txBody>
      </p:sp>
      <p:pic>
        <p:nvPicPr>
          <p:cNvPr id="335" name="Google Shape;335;p4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36" name="Google Shape;336;p4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37" name="Google Shape;337;p4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338" name="Google Shape;338;p45"/>
          <p:cNvSpPr txBox="1"/>
          <p:nvPr/>
        </p:nvSpPr>
        <p:spPr>
          <a:xfrm>
            <a:off x="654050" y="969650"/>
            <a:ext cx="3459000" cy="16008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Kubernetes Node Agent</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Run as a system service</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Registers node with API Server</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Manages node pods:</a:t>
            </a:r>
            <a:endParaRPr>
              <a:solidFill>
                <a:schemeClr val="dk1"/>
              </a:solidFill>
              <a:latin typeface="Sarabun"/>
              <a:ea typeface="Sarabun"/>
              <a:cs typeface="Sarabun"/>
              <a:sym typeface="Sarabun"/>
            </a:endParaRPr>
          </a:p>
          <a:p>
            <a:pPr indent="-317500" lvl="1" marL="9144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Watching scheduled pods from API Server</a:t>
            </a:r>
            <a:endParaRPr>
              <a:solidFill>
                <a:schemeClr val="dk1"/>
              </a:solidFill>
              <a:latin typeface="Sarabun"/>
              <a:ea typeface="Sarabun"/>
              <a:cs typeface="Sarabun"/>
              <a:sym typeface="Sarabun"/>
            </a:endParaRPr>
          </a:p>
          <a:p>
            <a:pPr indent="-317500" lvl="1" marL="9144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Static pods from config files</a:t>
            </a:r>
            <a:endParaRPr>
              <a:solidFill>
                <a:schemeClr val="dk1"/>
              </a:solidFill>
              <a:latin typeface="Sarabun"/>
              <a:ea typeface="Sarabun"/>
              <a:cs typeface="Sarabun"/>
              <a:sym typeface="Sarabun"/>
            </a:endParaRPr>
          </a:p>
        </p:txBody>
      </p:sp>
      <p:pic>
        <p:nvPicPr>
          <p:cNvPr id="339" name="Google Shape;339;p45"/>
          <p:cNvPicPr preferRelativeResize="0"/>
          <p:nvPr/>
        </p:nvPicPr>
        <p:blipFill rotWithShape="1">
          <a:blip r:embed="rId5">
            <a:alphaModFix/>
          </a:blip>
          <a:srcRect b="37365" l="18776" r="28108" t="18634"/>
          <a:stretch/>
        </p:blipFill>
        <p:spPr>
          <a:xfrm>
            <a:off x="4702275" y="162900"/>
            <a:ext cx="4013549" cy="1870150"/>
          </a:xfrm>
          <a:prstGeom prst="rect">
            <a:avLst/>
          </a:prstGeom>
          <a:noFill/>
          <a:ln>
            <a:noFill/>
          </a:ln>
        </p:spPr>
      </p:pic>
      <p:pic>
        <p:nvPicPr>
          <p:cNvPr id="340" name="Google Shape;340;p45"/>
          <p:cNvPicPr preferRelativeResize="0"/>
          <p:nvPr/>
        </p:nvPicPr>
        <p:blipFill rotWithShape="1">
          <a:blip r:embed="rId6">
            <a:alphaModFix/>
          </a:blip>
          <a:srcRect b="29131" l="22265" r="30199" t="17249"/>
          <a:stretch/>
        </p:blipFill>
        <p:spPr>
          <a:xfrm>
            <a:off x="4772138" y="2033051"/>
            <a:ext cx="3873802" cy="245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 proxy</a:t>
            </a:r>
            <a:endParaRPr sz="2800">
              <a:solidFill>
                <a:srgbClr val="EE0033"/>
              </a:solidFill>
              <a:latin typeface="Arial"/>
              <a:ea typeface="Arial"/>
              <a:cs typeface="Arial"/>
              <a:sym typeface="Arial"/>
            </a:endParaRPr>
          </a:p>
        </p:txBody>
      </p:sp>
      <p:pic>
        <p:nvPicPr>
          <p:cNvPr id="346" name="Google Shape;346;p4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47" name="Google Shape;347;p4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sp>
        <p:nvSpPr>
          <p:cNvPr id="348" name="Google Shape;348;p46"/>
          <p:cNvSpPr txBox="1"/>
          <p:nvPr/>
        </p:nvSpPr>
        <p:spPr>
          <a:xfrm>
            <a:off x="654050" y="1239000"/>
            <a:ext cx="3918000" cy="11697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SzPts val="1400"/>
              <a:buFont typeface="Sarabun"/>
              <a:buChar char="●"/>
            </a:pPr>
            <a:r>
              <a:rPr lang="en">
                <a:solidFill>
                  <a:schemeClr val="dk1"/>
                </a:solidFill>
                <a:latin typeface="Sarabun"/>
                <a:ea typeface="Sarabun"/>
                <a:cs typeface="Sarabun"/>
                <a:sym typeface="Sarabun"/>
              </a:rPr>
              <a:t>Runs in every cluster nodes</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Implements Service resources</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Manages Service resources traffic F</a:t>
            </a:r>
            <a:r>
              <a:rPr lang="en">
                <a:solidFill>
                  <a:schemeClr val="dk1"/>
                </a:solidFill>
                <a:latin typeface="Sarabun"/>
                <a:ea typeface="Sarabun"/>
                <a:cs typeface="Sarabun"/>
                <a:sym typeface="Sarabun"/>
              </a:rPr>
              <a:t>orwarding</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Using Iptables or IPVS</a:t>
            </a:r>
            <a:endParaRPr>
              <a:solidFill>
                <a:schemeClr val="dk1"/>
              </a:solidFill>
              <a:latin typeface="Sarabun"/>
              <a:ea typeface="Sarabun"/>
              <a:cs typeface="Sarabun"/>
              <a:sym typeface="Sarabun"/>
            </a:endParaRPr>
          </a:p>
        </p:txBody>
      </p:sp>
      <p:pic>
        <p:nvPicPr>
          <p:cNvPr id="349" name="Google Shape;349;p4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350" name="Google Shape;350;p46"/>
          <p:cNvPicPr preferRelativeResize="0"/>
          <p:nvPr/>
        </p:nvPicPr>
        <p:blipFill rotWithShape="1">
          <a:blip r:embed="rId5">
            <a:alphaModFix/>
          </a:blip>
          <a:srcRect b="18986" l="24722" r="24134" t="17933"/>
          <a:stretch/>
        </p:blipFill>
        <p:spPr>
          <a:xfrm>
            <a:off x="3802900" y="1014725"/>
            <a:ext cx="5094173" cy="3534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56" name="Google Shape;356;p4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57" name="Google Shape;357;p4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58" name="Google Shape;358;p4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359" name="Google Shape;359;p47"/>
          <p:cNvPicPr preferRelativeResize="0"/>
          <p:nvPr/>
        </p:nvPicPr>
        <p:blipFill rotWithShape="1">
          <a:blip r:embed="rId5">
            <a:alphaModFix/>
          </a:blip>
          <a:srcRect b="21996" l="25308" r="28169" t="16179"/>
          <a:stretch/>
        </p:blipFill>
        <p:spPr>
          <a:xfrm>
            <a:off x="649187" y="1227325"/>
            <a:ext cx="3419626" cy="2556201"/>
          </a:xfrm>
          <a:prstGeom prst="rect">
            <a:avLst/>
          </a:prstGeom>
          <a:noFill/>
          <a:ln>
            <a:noFill/>
          </a:ln>
        </p:spPr>
      </p:pic>
      <p:pic>
        <p:nvPicPr>
          <p:cNvPr id="360" name="Google Shape;360;p47"/>
          <p:cNvPicPr preferRelativeResize="0"/>
          <p:nvPr/>
        </p:nvPicPr>
        <p:blipFill rotWithShape="1">
          <a:blip r:embed="rId6">
            <a:alphaModFix/>
          </a:blip>
          <a:srcRect b="19738" l="19140" r="19588" t="20556"/>
          <a:stretch/>
        </p:blipFill>
        <p:spPr>
          <a:xfrm>
            <a:off x="4701695" y="1152375"/>
            <a:ext cx="4359005" cy="2389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66" name="Google Shape;366;p4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67" name="Google Shape;367;p4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68" name="Google Shape;368;p4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369" name="Google Shape;369;p48"/>
          <p:cNvPicPr preferRelativeResize="0"/>
          <p:nvPr/>
        </p:nvPicPr>
        <p:blipFill rotWithShape="1">
          <a:blip r:embed="rId5">
            <a:alphaModFix/>
          </a:blip>
          <a:srcRect b="27531" l="17279" r="18650" t="19482"/>
          <a:stretch/>
        </p:blipFill>
        <p:spPr>
          <a:xfrm>
            <a:off x="1557449" y="1282123"/>
            <a:ext cx="6029102" cy="280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75" name="Google Shape;375;p4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376" name="Google Shape;376;p4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77" name="Google Shape;377;p4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378" name="Google Shape;378;p49"/>
          <p:cNvPicPr preferRelativeResize="0"/>
          <p:nvPr/>
        </p:nvPicPr>
        <p:blipFill rotWithShape="1">
          <a:blip r:embed="rId5">
            <a:alphaModFix/>
          </a:blip>
          <a:srcRect b="25573" l="17426" r="19206" t="18651"/>
          <a:stretch/>
        </p:blipFill>
        <p:spPr>
          <a:xfrm>
            <a:off x="501650" y="1333925"/>
            <a:ext cx="3968702" cy="2225324"/>
          </a:xfrm>
          <a:prstGeom prst="rect">
            <a:avLst/>
          </a:prstGeom>
          <a:noFill/>
          <a:ln>
            <a:noFill/>
          </a:ln>
        </p:spPr>
      </p:pic>
      <p:pic>
        <p:nvPicPr>
          <p:cNvPr id="379" name="Google Shape;379;p49"/>
          <p:cNvPicPr preferRelativeResize="0"/>
          <p:nvPr/>
        </p:nvPicPr>
        <p:blipFill rotWithShape="1">
          <a:blip r:embed="rId6">
            <a:alphaModFix/>
          </a:blip>
          <a:srcRect b="19169" l="17916" r="19505" t="19348"/>
          <a:stretch/>
        </p:blipFill>
        <p:spPr>
          <a:xfrm>
            <a:off x="4844625" y="1309205"/>
            <a:ext cx="3968702" cy="21932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0"/>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385" name="Google Shape;385;p50"/>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Kubernetes </a:t>
            </a:r>
            <a:r>
              <a:rPr lang="en" sz="2200">
                <a:solidFill>
                  <a:schemeClr val="lt1"/>
                </a:solidFill>
              </a:rPr>
              <a:t>Workload Management</a:t>
            </a:r>
            <a:endParaRPr/>
          </a:p>
        </p:txBody>
      </p:sp>
      <p:pic>
        <p:nvPicPr>
          <p:cNvPr id="386" name="Google Shape;386;p50"/>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387" name="Google Shape;387;p5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88" name="Google Shape;388;p50"/>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Diagram&#10;&#10;Description automatically generated" id="393" name="Google Shape;393;p51"/>
          <p:cNvPicPr preferRelativeResize="0"/>
          <p:nvPr/>
        </p:nvPicPr>
        <p:blipFill rotWithShape="1">
          <a:blip r:embed="rId3">
            <a:alphaModFix/>
          </a:blip>
          <a:srcRect b="0" l="0" r="0" t="0"/>
          <a:stretch/>
        </p:blipFill>
        <p:spPr>
          <a:xfrm>
            <a:off x="3764226" y="884049"/>
            <a:ext cx="5240774" cy="3100790"/>
          </a:xfrm>
          <a:prstGeom prst="rect">
            <a:avLst/>
          </a:prstGeom>
          <a:noFill/>
          <a:ln>
            <a:noFill/>
          </a:ln>
        </p:spPr>
      </p:pic>
      <p:sp>
        <p:nvSpPr>
          <p:cNvPr id="394" name="Google Shape;394;p51"/>
          <p:cNvSpPr txBox="1"/>
          <p:nvPr/>
        </p:nvSpPr>
        <p:spPr>
          <a:xfrm>
            <a:off x="62230" y="39510"/>
            <a:ext cx="7213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395" name="Google Shape;395;p51"/>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396" name="Google Shape;396;p5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97" name="Google Shape;397;p51"/>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
        <p:nvSpPr>
          <p:cNvPr id="398" name="Google Shape;398;p51"/>
          <p:cNvSpPr txBox="1"/>
          <p:nvPr/>
        </p:nvSpPr>
        <p:spPr>
          <a:xfrm>
            <a:off x="641190" y="1162719"/>
            <a:ext cx="31851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50">
                <a:solidFill>
                  <a:schemeClr val="dk1"/>
                </a:solidFill>
                <a:latin typeface="Open Sans"/>
                <a:ea typeface="Open Sans"/>
                <a:cs typeface="Open Sans"/>
                <a:sym typeface="Open Sans"/>
              </a:rPr>
              <a:t>   “</a:t>
            </a:r>
            <a:r>
              <a:rPr i="1" lang="en" sz="1400">
                <a:solidFill>
                  <a:schemeClr val="dk1"/>
                </a:solidFill>
                <a:latin typeface="Open Sans"/>
                <a:ea typeface="Open Sans"/>
                <a:cs typeface="Open Sans"/>
                <a:sym typeface="Open Sans"/>
              </a:rPr>
              <a:t>Kubernetes uses </a:t>
            </a:r>
            <a:r>
              <a:rPr b="1" i="1" lang="en" sz="1400">
                <a:solidFill>
                  <a:schemeClr val="dk1"/>
                </a:solidFill>
                <a:latin typeface="Open Sans"/>
                <a:ea typeface="Open Sans"/>
                <a:cs typeface="Open Sans"/>
                <a:sym typeface="Open Sans"/>
              </a:rPr>
              <a:t>additional layers of abstraction</a:t>
            </a:r>
            <a:r>
              <a:rPr i="1" lang="en" sz="1400">
                <a:solidFill>
                  <a:schemeClr val="dk1"/>
                </a:solidFill>
                <a:latin typeface="Open Sans"/>
                <a:ea typeface="Open Sans"/>
                <a:cs typeface="Open Sans"/>
                <a:sym typeface="Open Sans"/>
              </a:rPr>
              <a:t> over the container interface to provide scaling, resiliency, and life cycle management feature</a:t>
            </a:r>
            <a:r>
              <a:rPr lang="en" sz="1400">
                <a:solidFill>
                  <a:schemeClr val="dk1"/>
                </a:solidFill>
                <a:latin typeface="Open Sans"/>
                <a:ea typeface="Open Sans"/>
                <a:cs typeface="Open Sans"/>
                <a:sym typeface="Open Sans"/>
              </a:rPr>
              <a:t>s”</a:t>
            </a:r>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    </a:t>
            </a:r>
            <a:endParaRPr/>
          </a:p>
        </p:txBody>
      </p:sp>
      <p:sp>
        <p:nvSpPr>
          <p:cNvPr id="399" name="Google Shape;399;p51"/>
          <p:cNvSpPr txBox="1"/>
          <p:nvPr/>
        </p:nvSpPr>
        <p:spPr>
          <a:xfrm>
            <a:off x="641190" y="2681501"/>
            <a:ext cx="37023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400">
                <a:solidFill>
                  <a:schemeClr val="dk1"/>
                </a:solidFill>
                <a:latin typeface="Open Sans"/>
                <a:ea typeface="Open Sans"/>
                <a:cs typeface="Open Sans"/>
                <a:sym typeface="Open Sans"/>
              </a:rPr>
              <a:t>How user manage containers?  </a:t>
            </a:r>
            <a:endParaRPr/>
          </a:p>
          <a:p>
            <a:pPr indent="0" lvl="0" marL="0" marR="0" rtl="0" algn="l">
              <a:spcBef>
                <a:spcPts val="0"/>
              </a:spcBef>
              <a:spcAft>
                <a:spcPts val="0"/>
              </a:spcAft>
              <a:buNone/>
            </a:pPr>
            <a:r>
              <a:rPr lang="en" sz="1400">
                <a:solidFill>
                  <a:schemeClr val="dk1"/>
                </a:solidFill>
                <a:latin typeface="Open Sans"/>
                <a:ea typeface="Open Sans"/>
                <a:cs typeface="Open Sans"/>
                <a:sym typeface="Open Sans"/>
              </a:rPr>
              <a:t>    Users define &amp; interact with instances composed of various entities provided by </a:t>
            </a:r>
            <a:r>
              <a:rPr b="1" lang="en" sz="1400">
                <a:solidFill>
                  <a:schemeClr val="dk1"/>
                </a:solidFill>
                <a:latin typeface="Open Sans"/>
                <a:ea typeface="Open Sans"/>
                <a:cs typeface="Open Sans"/>
                <a:sym typeface="Open Sans"/>
              </a:rPr>
              <a:t>Kubernetes Object Model</a:t>
            </a:r>
            <a:r>
              <a:rPr lang="en" sz="1400">
                <a:solidFill>
                  <a:schemeClr val="dk1"/>
                </a:solidFill>
                <a:latin typeface="Open Sans"/>
                <a:ea typeface="Open Sans"/>
                <a:cs typeface="Open Sans"/>
                <a:sym typeface="Open Sans"/>
              </a:rPr>
              <a:t>.    </a:t>
            </a:r>
            <a:endParaRPr/>
          </a:p>
        </p:txBody>
      </p:sp>
      <p:sp>
        <p:nvSpPr>
          <p:cNvPr id="400" name="Google Shape;400;p5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Building Block</a:t>
            </a:r>
            <a:endParaRPr sz="2800">
              <a:solidFill>
                <a:srgbClr val="EE003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Pod</a:t>
            </a:r>
            <a:endParaRPr sz="2800">
              <a:solidFill>
                <a:srgbClr val="EE0033"/>
              </a:solidFill>
              <a:latin typeface="Arial"/>
              <a:ea typeface="Arial"/>
              <a:cs typeface="Arial"/>
              <a:sym typeface="Arial"/>
            </a:endParaRPr>
          </a:p>
        </p:txBody>
      </p:sp>
      <p:pic>
        <p:nvPicPr>
          <p:cNvPr id="406" name="Google Shape;406;p5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07" name="Google Shape;407;p5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08" name="Google Shape;408;p5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09" name="Google Shape;409;p52"/>
          <p:cNvSpPr txBox="1"/>
          <p:nvPr/>
        </p:nvSpPr>
        <p:spPr>
          <a:xfrm>
            <a:off x="654050" y="1239000"/>
            <a:ext cx="3568200" cy="18162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Smallest unit of work</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Run on Nodes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Contains one or more containers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Multi-container Pod:</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Deploy in same node</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Share same Network IP</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Can access to same Volume</a:t>
            </a:r>
            <a:endParaRPr sz="1600">
              <a:latin typeface="Sarabun"/>
              <a:ea typeface="Sarabun"/>
              <a:cs typeface="Sarabun"/>
              <a:sym typeface="Sarabun"/>
            </a:endParaRPr>
          </a:p>
        </p:txBody>
      </p:sp>
      <p:pic>
        <p:nvPicPr>
          <p:cNvPr id="410" name="Google Shape;410;p52"/>
          <p:cNvPicPr preferRelativeResize="0"/>
          <p:nvPr/>
        </p:nvPicPr>
        <p:blipFill>
          <a:blip r:embed="rId5">
            <a:alphaModFix/>
          </a:blip>
          <a:stretch>
            <a:fillRect/>
          </a:stretch>
        </p:blipFill>
        <p:spPr>
          <a:xfrm>
            <a:off x="4374650" y="1041098"/>
            <a:ext cx="4616949" cy="2758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ReplicaSet</a:t>
            </a:r>
            <a:endParaRPr sz="2800">
              <a:solidFill>
                <a:srgbClr val="EE0033"/>
              </a:solidFill>
              <a:latin typeface="Arial"/>
              <a:ea typeface="Arial"/>
              <a:cs typeface="Arial"/>
              <a:sym typeface="Arial"/>
            </a:endParaRPr>
          </a:p>
        </p:txBody>
      </p:sp>
      <p:pic>
        <p:nvPicPr>
          <p:cNvPr id="416" name="Google Shape;416;p5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17" name="Google Shape;417;p5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18" name="Google Shape;418;p5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19" name="Google Shape;419;p53"/>
          <p:cNvSpPr txBox="1"/>
          <p:nvPr/>
        </p:nvSpPr>
        <p:spPr>
          <a:xfrm>
            <a:off x="654050" y="1239000"/>
            <a:ext cx="3568200" cy="831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Grouping multiple pod instances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Control plane reconcile to ensure ReplicaSet pod number</a:t>
            </a:r>
            <a:endParaRPr sz="1600">
              <a:latin typeface="Sarabun"/>
              <a:ea typeface="Sarabun"/>
              <a:cs typeface="Sarabun"/>
              <a:sym typeface="Sarabun"/>
            </a:endParaRPr>
          </a:p>
        </p:txBody>
      </p:sp>
      <p:pic>
        <p:nvPicPr>
          <p:cNvPr id="420" name="Google Shape;420;p53"/>
          <p:cNvPicPr preferRelativeResize="0"/>
          <p:nvPr/>
        </p:nvPicPr>
        <p:blipFill>
          <a:blip r:embed="rId5">
            <a:alphaModFix/>
          </a:blip>
          <a:stretch>
            <a:fillRect/>
          </a:stretch>
        </p:blipFill>
        <p:spPr>
          <a:xfrm>
            <a:off x="5246550" y="2149625"/>
            <a:ext cx="3688848" cy="2074974"/>
          </a:xfrm>
          <a:prstGeom prst="rect">
            <a:avLst/>
          </a:prstGeom>
          <a:noFill/>
          <a:ln>
            <a:noFill/>
          </a:ln>
        </p:spPr>
      </p:pic>
      <p:pic>
        <p:nvPicPr>
          <p:cNvPr id="421" name="Google Shape;421;p53"/>
          <p:cNvPicPr preferRelativeResize="0"/>
          <p:nvPr/>
        </p:nvPicPr>
        <p:blipFill rotWithShape="1">
          <a:blip r:embed="rId6">
            <a:alphaModFix/>
          </a:blip>
          <a:srcRect b="11266" l="2667" r="2411" t="5030"/>
          <a:stretch/>
        </p:blipFill>
        <p:spPr>
          <a:xfrm>
            <a:off x="400912" y="2149625"/>
            <a:ext cx="3916176" cy="194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Deployment</a:t>
            </a:r>
            <a:endParaRPr sz="2800">
              <a:solidFill>
                <a:srgbClr val="EE0033"/>
              </a:solidFill>
              <a:latin typeface="Arial"/>
              <a:ea typeface="Arial"/>
              <a:cs typeface="Arial"/>
              <a:sym typeface="Arial"/>
            </a:endParaRPr>
          </a:p>
        </p:txBody>
      </p:sp>
      <p:pic>
        <p:nvPicPr>
          <p:cNvPr id="427" name="Google Shape;427;p5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28" name="Google Shape;428;p5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29" name="Google Shape;429;p5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30" name="Google Shape;430;p54"/>
          <p:cNvSpPr txBox="1"/>
          <p:nvPr/>
        </p:nvSpPr>
        <p:spPr>
          <a:xfrm>
            <a:off x="654050" y="1239000"/>
            <a:ext cx="3968700" cy="831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Manage Pods via ReplicaSets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Allow rolling updates application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Can rollback when necessary</a:t>
            </a:r>
            <a:endParaRPr sz="1600">
              <a:latin typeface="Sarabun"/>
              <a:ea typeface="Sarabun"/>
              <a:cs typeface="Sarabun"/>
              <a:sym typeface="Sarabun"/>
            </a:endParaRPr>
          </a:p>
        </p:txBody>
      </p:sp>
      <p:pic>
        <p:nvPicPr>
          <p:cNvPr id="431" name="Google Shape;431;p54"/>
          <p:cNvPicPr preferRelativeResize="0"/>
          <p:nvPr/>
        </p:nvPicPr>
        <p:blipFill>
          <a:blip r:embed="rId5">
            <a:alphaModFix/>
          </a:blip>
          <a:stretch>
            <a:fillRect/>
          </a:stretch>
        </p:blipFill>
        <p:spPr>
          <a:xfrm>
            <a:off x="5228650" y="1041098"/>
            <a:ext cx="3409749" cy="3409749"/>
          </a:xfrm>
          <a:prstGeom prst="rect">
            <a:avLst/>
          </a:prstGeom>
          <a:noFill/>
          <a:ln>
            <a:noFill/>
          </a:ln>
        </p:spPr>
      </p:pic>
      <p:pic>
        <p:nvPicPr>
          <p:cNvPr id="432" name="Google Shape;432;p54"/>
          <p:cNvPicPr preferRelativeResize="0"/>
          <p:nvPr/>
        </p:nvPicPr>
        <p:blipFill rotWithShape="1">
          <a:blip r:embed="rId6">
            <a:alphaModFix/>
          </a:blip>
          <a:srcRect b="2971" l="22875" r="22967" t="22189"/>
          <a:stretch/>
        </p:blipFill>
        <p:spPr>
          <a:xfrm>
            <a:off x="2637208" y="2316300"/>
            <a:ext cx="2942218" cy="228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164" name="Google Shape;164;p28"/>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PaaS Overview</a:t>
            </a:r>
            <a:endParaRPr/>
          </a:p>
        </p:txBody>
      </p:sp>
      <p:pic>
        <p:nvPicPr>
          <p:cNvPr id="165" name="Google Shape;165;p28"/>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166" name="Google Shape;166;p2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67" name="Google Shape;167;p28"/>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DaemonSet</a:t>
            </a:r>
            <a:endParaRPr sz="2800">
              <a:solidFill>
                <a:srgbClr val="EE0033"/>
              </a:solidFill>
              <a:latin typeface="Arial"/>
              <a:ea typeface="Arial"/>
              <a:cs typeface="Arial"/>
              <a:sym typeface="Arial"/>
            </a:endParaRPr>
          </a:p>
        </p:txBody>
      </p:sp>
      <p:pic>
        <p:nvPicPr>
          <p:cNvPr id="438" name="Google Shape;438;p55"/>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39" name="Google Shape;439;p5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40" name="Google Shape;440;p55"/>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41" name="Google Shape;441;p55"/>
          <p:cNvSpPr txBox="1"/>
          <p:nvPr/>
        </p:nvSpPr>
        <p:spPr>
          <a:xfrm>
            <a:off x="654050" y="1239000"/>
            <a:ext cx="3968700" cy="15699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Ensure all nodes run a specific pod</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Use cases:</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Monitoring</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Logging</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Cluster Storage </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a:t>
            </a:r>
            <a:endParaRPr sz="1600">
              <a:latin typeface="Sarabun"/>
              <a:ea typeface="Sarabun"/>
              <a:cs typeface="Sarabun"/>
              <a:sym typeface="Sarabun"/>
            </a:endParaRPr>
          </a:p>
        </p:txBody>
      </p:sp>
      <p:pic>
        <p:nvPicPr>
          <p:cNvPr id="442" name="Google Shape;442;p55"/>
          <p:cNvPicPr preferRelativeResize="0"/>
          <p:nvPr/>
        </p:nvPicPr>
        <p:blipFill>
          <a:blip r:embed="rId5">
            <a:alphaModFix/>
          </a:blip>
          <a:stretch>
            <a:fillRect/>
          </a:stretch>
        </p:blipFill>
        <p:spPr>
          <a:xfrm>
            <a:off x="4775150" y="1041098"/>
            <a:ext cx="4216450" cy="3143447"/>
          </a:xfrm>
          <a:prstGeom prst="rect">
            <a:avLst/>
          </a:prstGeom>
          <a:noFill/>
          <a:ln>
            <a:noFill/>
          </a:ln>
        </p:spPr>
      </p:pic>
      <p:pic>
        <p:nvPicPr>
          <p:cNvPr id="443" name="Google Shape;443;p55"/>
          <p:cNvPicPr preferRelativeResize="0"/>
          <p:nvPr/>
        </p:nvPicPr>
        <p:blipFill>
          <a:blip r:embed="rId6">
            <a:alphaModFix/>
          </a:blip>
          <a:stretch>
            <a:fillRect/>
          </a:stretch>
        </p:blipFill>
        <p:spPr>
          <a:xfrm>
            <a:off x="1160350" y="2853100"/>
            <a:ext cx="2956110" cy="170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StatefulSet</a:t>
            </a:r>
            <a:endParaRPr sz="2800">
              <a:solidFill>
                <a:srgbClr val="EE0033"/>
              </a:solidFill>
              <a:latin typeface="Arial"/>
              <a:ea typeface="Arial"/>
              <a:cs typeface="Arial"/>
              <a:sym typeface="Arial"/>
            </a:endParaRPr>
          </a:p>
        </p:txBody>
      </p:sp>
      <p:pic>
        <p:nvPicPr>
          <p:cNvPr id="449" name="Google Shape;449;p5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50" name="Google Shape;450;p5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51" name="Google Shape;451;p5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52" name="Google Shape;452;p56"/>
          <p:cNvSpPr txBox="1"/>
          <p:nvPr/>
        </p:nvSpPr>
        <p:spPr>
          <a:xfrm>
            <a:off x="654050" y="1239000"/>
            <a:ext cx="3968700" cy="831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Manage stateful application pods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Store data in Persistent Volume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Require Cluster Persistent Storage</a:t>
            </a:r>
            <a:endParaRPr sz="1600">
              <a:latin typeface="Sarabun"/>
              <a:ea typeface="Sarabun"/>
              <a:cs typeface="Sarabun"/>
              <a:sym typeface="Sarabun"/>
            </a:endParaRPr>
          </a:p>
        </p:txBody>
      </p:sp>
      <p:pic>
        <p:nvPicPr>
          <p:cNvPr id="453" name="Google Shape;453;p56"/>
          <p:cNvPicPr preferRelativeResize="0"/>
          <p:nvPr/>
        </p:nvPicPr>
        <p:blipFill>
          <a:blip r:embed="rId5">
            <a:alphaModFix/>
          </a:blip>
          <a:stretch>
            <a:fillRect/>
          </a:stretch>
        </p:blipFill>
        <p:spPr>
          <a:xfrm>
            <a:off x="5743725" y="1041098"/>
            <a:ext cx="3212414" cy="3409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a:t>
            </a:r>
            <a:r>
              <a:rPr lang="en" sz="2800">
                <a:solidFill>
                  <a:srgbClr val="EE0033"/>
                </a:solidFill>
              </a:rPr>
              <a:t>Service</a:t>
            </a:r>
            <a:endParaRPr sz="2800">
              <a:solidFill>
                <a:srgbClr val="EE0033"/>
              </a:solidFill>
              <a:latin typeface="Arial"/>
              <a:ea typeface="Arial"/>
              <a:cs typeface="Arial"/>
              <a:sym typeface="Arial"/>
            </a:endParaRPr>
          </a:p>
        </p:txBody>
      </p:sp>
      <p:pic>
        <p:nvPicPr>
          <p:cNvPr id="459" name="Google Shape;459;p5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60" name="Google Shape;460;p5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61" name="Google Shape;461;p5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62" name="Google Shape;462;p57"/>
          <p:cNvSpPr txBox="1"/>
          <p:nvPr/>
        </p:nvSpPr>
        <p:spPr>
          <a:xfrm>
            <a:off x="654050" y="1239000"/>
            <a:ext cx="3968700" cy="18162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Abstract way to expose an application running on a set of Pods </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Service Type:</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Cluster IP</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NodePort</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LoadBalancer</a:t>
            </a:r>
            <a:endParaRPr sz="1600">
              <a:latin typeface="Sarabun"/>
              <a:ea typeface="Sarabun"/>
              <a:cs typeface="Sarabun"/>
              <a:sym typeface="Sarabun"/>
            </a:endParaRPr>
          </a:p>
          <a:p>
            <a:pPr indent="-330200" lvl="1" marL="914400" rtl="0" algn="l">
              <a:spcBef>
                <a:spcPts val="0"/>
              </a:spcBef>
              <a:spcAft>
                <a:spcPts val="0"/>
              </a:spcAft>
              <a:buSzPts val="1600"/>
              <a:buFont typeface="Sarabun"/>
              <a:buChar char="○"/>
            </a:pPr>
            <a:r>
              <a:rPr lang="en" sz="1600">
                <a:latin typeface="Sarabun"/>
                <a:ea typeface="Sarabun"/>
                <a:cs typeface="Sarabun"/>
                <a:sym typeface="Sarabun"/>
              </a:rPr>
              <a:t>Ingress</a:t>
            </a:r>
            <a:endParaRPr sz="1600">
              <a:latin typeface="Sarabun"/>
              <a:ea typeface="Sarabun"/>
              <a:cs typeface="Sarabun"/>
              <a:sym typeface="Sarabun"/>
            </a:endParaRPr>
          </a:p>
        </p:txBody>
      </p:sp>
      <p:pic>
        <p:nvPicPr>
          <p:cNvPr id="463" name="Google Shape;463;p57"/>
          <p:cNvPicPr preferRelativeResize="0"/>
          <p:nvPr/>
        </p:nvPicPr>
        <p:blipFill>
          <a:blip r:embed="rId5">
            <a:alphaModFix/>
          </a:blip>
          <a:stretch>
            <a:fillRect/>
          </a:stretch>
        </p:blipFill>
        <p:spPr>
          <a:xfrm>
            <a:off x="5376875" y="999948"/>
            <a:ext cx="3054042" cy="3409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Cluster IP</a:t>
            </a:r>
            <a:endParaRPr sz="2800">
              <a:solidFill>
                <a:srgbClr val="EE0033"/>
              </a:solidFill>
              <a:latin typeface="Arial"/>
              <a:ea typeface="Arial"/>
              <a:cs typeface="Arial"/>
              <a:sym typeface="Arial"/>
            </a:endParaRPr>
          </a:p>
        </p:txBody>
      </p:sp>
      <p:pic>
        <p:nvPicPr>
          <p:cNvPr id="469" name="Google Shape;469;p5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70" name="Google Shape;470;p5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71" name="Google Shape;471;p5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72" name="Google Shape;472;p58"/>
          <p:cNvSpPr txBox="1"/>
          <p:nvPr/>
        </p:nvSpPr>
        <p:spPr>
          <a:xfrm>
            <a:off x="654050" y="1239000"/>
            <a:ext cx="3968700" cy="585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Exposes the Service on a cluster-internal IP</a:t>
            </a:r>
            <a:endParaRPr sz="1600">
              <a:latin typeface="Sarabun"/>
              <a:ea typeface="Sarabun"/>
              <a:cs typeface="Sarabun"/>
              <a:sym typeface="Sarabun"/>
            </a:endParaRPr>
          </a:p>
        </p:txBody>
      </p:sp>
      <p:pic>
        <p:nvPicPr>
          <p:cNvPr id="473" name="Google Shape;473;p58"/>
          <p:cNvPicPr preferRelativeResize="0"/>
          <p:nvPr/>
        </p:nvPicPr>
        <p:blipFill>
          <a:blip r:embed="rId5">
            <a:alphaModFix/>
          </a:blip>
          <a:stretch>
            <a:fillRect/>
          </a:stretch>
        </p:blipFill>
        <p:spPr>
          <a:xfrm>
            <a:off x="5376875" y="999948"/>
            <a:ext cx="3054042" cy="3409748"/>
          </a:xfrm>
          <a:prstGeom prst="rect">
            <a:avLst/>
          </a:prstGeom>
          <a:noFill/>
          <a:ln>
            <a:noFill/>
          </a:ln>
        </p:spPr>
      </p:pic>
      <p:sp>
        <p:nvSpPr>
          <p:cNvPr id="474" name="Google Shape;474;p58"/>
          <p:cNvSpPr txBox="1"/>
          <p:nvPr/>
        </p:nvSpPr>
        <p:spPr>
          <a:xfrm>
            <a:off x="1138400" y="1949125"/>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my-internal-service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ClusterIP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protocol: TCP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Nodeport</a:t>
            </a:r>
            <a:endParaRPr sz="2800">
              <a:solidFill>
                <a:srgbClr val="EE0033"/>
              </a:solidFill>
              <a:latin typeface="Arial"/>
              <a:ea typeface="Arial"/>
              <a:cs typeface="Arial"/>
              <a:sym typeface="Arial"/>
            </a:endParaRPr>
          </a:p>
        </p:txBody>
      </p:sp>
      <p:pic>
        <p:nvPicPr>
          <p:cNvPr id="480" name="Google Shape;480;p5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81" name="Google Shape;481;p5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82" name="Google Shape;482;p5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83" name="Google Shape;483;p59"/>
          <p:cNvSpPr txBox="1"/>
          <p:nvPr/>
        </p:nvSpPr>
        <p:spPr>
          <a:xfrm>
            <a:off x="654050" y="1239000"/>
            <a:ext cx="3968700" cy="585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Exposes the Service on Node’s IP at a static port</a:t>
            </a:r>
            <a:endParaRPr sz="1600">
              <a:latin typeface="Sarabun"/>
              <a:ea typeface="Sarabun"/>
              <a:cs typeface="Sarabun"/>
              <a:sym typeface="Sarabun"/>
            </a:endParaRPr>
          </a:p>
        </p:txBody>
      </p:sp>
      <p:pic>
        <p:nvPicPr>
          <p:cNvPr id="484" name="Google Shape;484;p59"/>
          <p:cNvPicPr preferRelativeResize="0"/>
          <p:nvPr/>
        </p:nvPicPr>
        <p:blipFill>
          <a:blip r:embed="rId5">
            <a:alphaModFix/>
          </a:blip>
          <a:stretch>
            <a:fillRect/>
          </a:stretch>
        </p:blipFill>
        <p:spPr>
          <a:xfrm>
            <a:off x="5351150" y="888698"/>
            <a:ext cx="3148154" cy="3409748"/>
          </a:xfrm>
          <a:prstGeom prst="rect">
            <a:avLst/>
          </a:prstGeom>
          <a:noFill/>
          <a:ln>
            <a:noFill/>
          </a:ln>
        </p:spPr>
      </p:pic>
      <p:sp>
        <p:nvSpPr>
          <p:cNvPr id="485" name="Google Shape;485;p59"/>
          <p:cNvSpPr txBox="1"/>
          <p:nvPr/>
        </p:nvSpPr>
        <p:spPr>
          <a:xfrm>
            <a:off x="1138400" y="1789700"/>
            <a:ext cx="3000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my-nodeport-service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NodePort</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nodePort: 30036</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protocol: TCP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LoadBalancer</a:t>
            </a:r>
            <a:endParaRPr sz="2800">
              <a:solidFill>
                <a:srgbClr val="EE0033"/>
              </a:solidFill>
              <a:latin typeface="Arial"/>
              <a:ea typeface="Arial"/>
              <a:cs typeface="Arial"/>
              <a:sym typeface="Arial"/>
            </a:endParaRPr>
          </a:p>
        </p:txBody>
      </p:sp>
      <p:pic>
        <p:nvPicPr>
          <p:cNvPr id="491" name="Google Shape;491;p6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492" name="Google Shape;492;p6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93" name="Google Shape;493;p6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494" name="Google Shape;494;p60"/>
          <p:cNvSpPr txBox="1"/>
          <p:nvPr/>
        </p:nvSpPr>
        <p:spPr>
          <a:xfrm>
            <a:off x="654050" y="1239000"/>
            <a:ext cx="3968700" cy="585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Exposes the Service externally using a cloud provider’s load balancer</a:t>
            </a:r>
            <a:endParaRPr sz="1600">
              <a:latin typeface="Sarabun"/>
              <a:ea typeface="Sarabun"/>
              <a:cs typeface="Sarabun"/>
              <a:sym typeface="Sarabun"/>
            </a:endParaRPr>
          </a:p>
        </p:txBody>
      </p:sp>
      <p:pic>
        <p:nvPicPr>
          <p:cNvPr id="495" name="Google Shape;495;p60"/>
          <p:cNvPicPr preferRelativeResize="0"/>
          <p:nvPr/>
        </p:nvPicPr>
        <p:blipFill>
          <a:blip r:embed="rId5">
            <a:alphaModFix/>
          </a:blip>
          <a:stretch>
            <a:fillRect/>
          </a:stretch>
        </p:blipFill>
        <p:spPr>
          <a:xfrm>
            <a:off x="5412850" y="938248"/>
            <a:ext cx="3036672" cy="3409749"/>
          </a:xfrm>
          <a:prstGeom prst="rect">
            <a:avLst/>
          </a:prstGeom>
          <a:noFill/>
          <a:ln>
            <a:noFill/>
          </a:ln>
        </p:spPr>
      </p:pic>
      <p:sp>
        <p:nvSpPr>
          <p:cNvPr id="496" name="Google Shape;496;p60"/>
          <p:cNvSpPr txBox="1"/>
          <p:nvPr/>
        </p:nvSpPr>
        <p:spPr>
          <a:xfrm>
            <a:off x="1138400" y="1789700"/>
            <a:ext cx="300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my-lb-service</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LoadBalancer</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Workload Utilities</a:t>
            </a:r>
            <a:endParaRPr sz="2800">
              <a:solidFill>
                <a:srgbClr val="EE0033"/>
              </a:solidFill>
              <a:latin typeface="Arial"/>
              <a:ea typeface="Arial"/>
              <a:cs typeface="Arial"/>
              <a:sym typeface="Arial"/>
            </a:endParaRPr>
          </a:p>
        </p:txBody>
      </p:sp>
      <p:pic>
        <p:nvPicPr>
          <p:cNvPr id="502" name="Google Shape;502;p6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03" name="Google Shape;503;p6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04" name="Google Shape;504;p6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05" name="Google Shape;505;p61"/>
          <p:cNvSpPr txBox="1"/>
          <p:nvPr/>
        </p:nvSpPr>
        <p:spPr>
          <a:xfrm>
            <a:off x="654050" y="1239000"/>
            <a:ext cx="3568200" cy="5850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ConfigMaps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Namespace</a:t>
            </a:r>
            <a:endParaRPr sz="1600">
              <a:latin typeface="Sarabun"/>
              <a:ea typeface="Sarabun"/>
              <a:cs typeface="Sarabun"/>
              <a:sym typeface="Sarabu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ConfigMap</a:t>
            </a:r>
            <a:endParaRPr sz="2800">
              <a:solidFill>
                <a:srgbClr val="EE0033"/>
              </a:solidFill>
              <a:latin typeface="Arial"/>
              <a:ea typeface="Arial"/>
              <a:cs typeface="Arial"/>
              <a:sym typeface="Arial"/>
            </a:endParaRPr>
          </a:p>
        </p:txBody>
      </p:sp>
      <p:pic>
        <p:nvPicPr>
          <p:cNvPr id="511" name="Google Shape;511;p6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12" name="Google Shape;512;p6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13" name="Google Shape;513;p6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14" name="Google Shape;514;p62"/>
          <p:cNvSpPr txBox="1"/>
          <p:nvPr/>
        </p:nvSpPr>
        <p:spPr>
          <a:xfrm>
            <a:off x="654050" y="1239000"/>
            <a:ext cx="3918000" cy="10773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Store Application Configuration</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Separate from application code</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Mount to application pods as a volume at runtime</a:t>
            </a:r>
            <a:endParaRPr sz="1600">
              <a:latin typeface="Sarabun"/>
              <a:ea typeface="Sarabun"/>
              <a:cs typeface="Sarabun"/>
              <a:sym typeface="Sarabun"/>
            </a:endParaRPr>
          </a:p>
        </p:txBody>
      </p:sp>
      <p:sp>
        <p:nvSpPr>
          <p:cNvPr id="515" name="Google Shape;515;p62"/>
          <p:cNvSpPr txBox="1"/>
          <p:nvPr/>
        </p:nvSpPr>
        <p:spPr>
          <a:xfrm>
            <a:off x="211525" y="2374675"/>
            <a:ext cx="2527200" cy="217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008000"/>
                </a:solidFill>
                <a:highlight>
                  <a:srgbClr val="F8F8F8"/>
                </a:highlight>
              </a:rPr>
              <a:t>apiVersion</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v1</a:t>
            </a:r>
            <a:endParaRPr sz="700">
              <a:solidFill>
                <a:srgbClr val="BBBBBB"/>
              </a:solidFill>
              <a:highlight>
                <a:srgbClr val="F8F8F8"/>
              </a:highlight>
            </a:endParaRPr>
          </a:p>
          <a:p>
            <a:pPr indent="0" lvl="0" marL="0" rtl="0" algn="l">
              <a:spcBef>
                <a:spcPts val="0"/>
              </a:spcBef>
              <a:spcAft>
                <a:spcPts val="0"/>
              </a:spcAft>
              <a:buNone/>
            </a:pPr>
            <a:r>
              <a:rPr b="1" lang="en" sz="700">
                <a:solidFill>
                  <a:srgbClr val="008000"/>
                </a:solidFill>
                <a:highlight>
                  <a:srgbClr val="F8F8F8"/>
                </a:highlight>
              </a:rPr>
              <a:t>kind</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ConfigMap</a:t>
            </a:r>
            <a:endParaRPr sz="700">
              <a:solidFill>
                <a:srgbClr val="BBBBBB"/>
              </a:solidFill>
              <a:highlight>
                <a:srgbClr val="F8F8F8"/>
              </a:highlight>
            </a:endParaRPr>
          </a:p>
          <a:p>
            <a:pPr indent="0" lvl="0" marL="0" rtl="0" algn="l">
              <a:spcBef>
                <a:spcPts val="0"/>
              </a:spcBef>
              <a:spcAft>
                <a:spcPts val="0"/>
              </a:spcAft>
              <a:buNone/>
            </a:pPr>
            <a:r>
              <a:rPr b="1" lang="en" sz="700">
                <a:solidFill>
                  <a:srgbClr val="008000"/>
                </a:solidFill>
                <a:highlight>
                  <a:srgbClr val="F8F8F8"/>
                </a:highlight>
              </a:rPr>
              <a:t>metadata</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game-demo</a:t>
            </a:r>
            <a:endParaRPr sz="700">
              <a:solidFill>
                <a:srgbClr val="BBBBBB"/>
              </a:solidFill>
              <a:highlight>
                <a:srgbClr val="F8F8F8"/>
              </a:highlight>
            </a:endParaRPr>
          </a:p>
          <a:p>
            <a:pPr indent="0" lvl="0" marL="0" rtl="0" algn="l">
              <a:spcBef>
                <a:spcPts val="0"/>
              </a:spcBef>
              <a:spcAft>
                <a:spcPts val="0"/>
              </a:spcAft>
              <a:buNone/>
            </a:pPr>
            <a:r>
              <a:rPr b="1" lang="en" sz="700">
                <a:solidFill>
                  <a:srgbClr val="008000"/>
                </a:solidFill>
                <a:highlight>
                  <a:srgbClr val="F8F8F8"/>
                </a:highlight>
              </a:rPr>
              <a:t>data</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i="1" lang="en" sz="700">
                <a:solidFill>
                  <a:srgbClr val="008800"/>
                </a:solidFill>
                <a:highlight>
                  <a:srgbClr val="F8F8F8"/>
                </a:highlight>
              </a:rPr>
              <a:t># property-like keys; each key maps to a simple value</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player_initial_lives</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"3"</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ui_properties_file_name</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BBBB"/>
              </a:solidFill>
              <a:highlight>
                <a:srgbClr val="F8F8F8"/>
              </a:highlight>
            </a:endParaRPr>
          </a:p>
          <a:p>
            <a:pPr indent="0" lvl="0" marL="0" rtl="0" algn="l">
              <a:spcBef>
                <a:spcPts val="0"/>
              </a:spcBef>
              <a:spcAft>
                <a:spcPts val="0"/>
              </a:spcAft>
              <a:buNone/>
            </a:pPr>
            <a:r>
              <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i="1" lang="en" sz="700">
                <a:solidFill>
                  <a:srgbClr val="008800"/>
                </a:solidFill>
                <a:highlight>
                  <a:srgbClr val="F8F8F8"/>
                </a:highlight>
              </a:rPr>
              <a:t># file-like keys</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game.properties</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a:t>
            </a:r>
            <a:endParaRPr i="1" sz="700">
              <a:solidFill>
                <a:srgbClr val="BB4444"/>
              </a:solidFill>
              <a:highlight>
                <a:srgbClr val="F8F8F8"/>
              </a:highlight>
            </a:endParaRPr>
          </a:p>
          <a:p>
            <a:pPr indent="0" lvl="0" marL="0" rtl="0" algn="l">
              <a:spcBef>
                <a:spcPts val="0"/>
              </a:spcBef>
              <a:spcAft>
                <a:spcPts val="0"/>
              </a:spcAft>
              <a:buNone/>
            </a:pPr>
            <a:r>
              <a:rPr i="1" lang="en" sz="700">
                <a:solidFill>
                  <a:srgbClr val="BB4444"/>
                </a:solidFill>
                <a:highlight>
                  <a:srgbClr val="F8F8F8"/>
                </a:highlight>
              </a:rPr>
              <a:t>    enemy.types=aliens,monsters</a:t>
            </a:r>
            <a:endParaRPr i="1" sz="700">
              <a:solidFill>
                <a:srgbClr val="BB4444"/>
              </a:solidFill>
              <a:highlight>
                <a:srgbClr val="F8F8F8"/>
              </a:highlight>
            </a:endParaRPr>
          </a:p>
          <a:p>
            <a:pPr indent="0" lvl="0" marL="0" rtl="0" algn="l">
              <a:spcBef>
                <a:spcPts val="0"/>
              </a:spcBef>
              <a:spcAft>
                <a:spcPts val="0"/>
              </a:spcAft>
              <a:buNone/>
            </a:pPr>
            <a:r>
              <a:rPr i="1" lang="en" sz="700">
                <a:solidFill>
                  <a:srgbClr val="BB4444"/>
                </a:solidFill>
                <a:highlight>
                  <a:srgbClr val="F8F8F8"/>
                </a:highlight>
              </a:rPr>
              <a:t>    player.maximum-lives=5</a:t>
            </a:r>
            <a:r>
              <a:rPr lang="en" sz="700">
                <a:solidFill>
                  <a:srgbClr val="BBBBBB"/>
                </a:solidFill>
                <a:highlight>
                  <a:srgbClr val="F8F8F8"/>
                </a:highlight>
              </a:rPr>
              <a:t>    </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user-interface.properties</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a:t>
            </a:r>
            <a:endParaRPr i="1" sz="700">
              <a:solidFill>
                <a:srgbClr val="BB4444"/>
              </a:solidFill>
              <a:highlight>
                <a:srgbClr val="F8F8F8"/>
              </a:highlight>
            </a:endParaRPr>
          </a:p>
          <a:p>
            <a:pPr indent="0" lvl="0" marL="0" rtl="0" algn="l">
              <a:spcBef>
                <a:spcPts val="0"/>
              </a:spcBef>
              <a:spcAft>
                <a:spcPts val="0"/>
              </a:spcAft>
              <a:buNone/>
            </a:pPr>
            <a:r>
              <a:rPr i="1" lang="en" sz="700">
                <a:solidFill>
                  <a:srgbClr val="BB4444"/>
                </a:solidFill>
                <a:highlight>
                  <a:srgbClr val="F8F8F8"/>
                </a:highlight>
              </a:rPr>
              <a:t>    color.good=purple</a:t>
            </a:r>
            <a:endParaRPr i="1" sz="700">
              <a:solidFill>
                <a:srgbClr val="BB4444"/>
              </a:solidFill>
              <a:highlight>
                <a:srgbClr val="F8F8F8"/>
              </a:highlight>
            </a:endParaRPr>
          </a:p>
          <a:p>
            <a:pPr indent="0" lvl="0" marL="0" rtl="0" algn="l">
              <a:spcBef>
                <a:spcPts val="0"/>
              </a:spcBef>
              <a:spcAft>
                <a:spcPts val="0"/>
              </a:spcAft>
              <a:buNone/>
            </a:pPr>
            <a:r>
              <a:rPr i="1" lang="en" sz="700">
                <a:solidFill>
                  <a:srgbClr val="BB4444"/>
                </a:solidFill>
                <a:highlight>
                  <a:srgbClr val="F8F8F8"/>
                </a:highlight>
              </a:rPr>
              <a:t>    color.bad=yellow</a:t>
            </a:r>
            <a:endParaRPr i="1" sz="700">
              <a:solidFill>
                <a:srgbClr val="BB4444"/>
              </a:solidFill>
              <a:highlight>
                <a:srgbClr val="F8F8F8"/>
              </a:highlight>
            </a:endParaRPr>
          </a:p>
          <a:p>
            <a:pPr indent="0" lvl="0" marL="0" rtl="0" algn="l">
              <a:spcBef>
                <a:spcPts val="0"/>
              </a:spcBef>
              <a:spcAft>
                <a:spcPts val="0"/>
              </a:spcAft>
              <a:buClr>
                <a:schemeClr val="dk1"/>
              </a:buClr>
              <a:buSzPts val="1100"/>
              <a:buFont typeface="Arial"/>
              <a:buNone/>
            </a:pPr>
            <a:r>
              <a:rPr i="1" lang="en" sz="700">
                <a:solidFill>
                  <a:srgbClr val="BB4444"/>
                </a:solidFill>
                <a:highlight>
                  <a:srgbClr val="F8F8F8"/>
                </a:highlight>
              </a:rPr>
              <a:t>    allow.textmode=true</a:t>
            </a:r>
            <a:r>
              <a:rPr lang="en" sz="700">
                <a:solidFill>
                  <a:srgbClr val="BBBBBB"/>
                </a:solidFill>
                <a:highlight>
                  <a:srgbClr val="F8F8F8"/>
                </a:highlight>
              </a:rPr>
              <a:t> </a:t>
            </a:r>
            <a:endParaRPr sz="700">
              <a:solidFill>
                <a:srgbClr val="BBBBBB"/>
              </a:solidFill>
              <a:highlight>
                <a:srgbClr val="F8F8F8"/>
              </a:highlight>
            </a:endParaRPr>
          </a:p>
          <a:p>
            <a:pPr indent="0" lvl="0" marL="0" rtl="0" algn="l">
              <a:spcBef>
                <a:spcPts val="0"/>
              </a:spcBef>
              <a:spcAft>
                <a:spcPts val="0"/>
              </a:spcAft>
              <a:buNone/>
            </a:pPr>
            <a:r>
              <a:t/>
            </a:r>
            <a:endParaRPr sz="1000">
              <a:latin typeface="Sarabun"/>
              <a:ea typeface="Sarabun"/>
              <a:cs typeface="Sarabun"/>
              <a:sym typeface="Sarabun"/>
            </a:endParaRPr>
          </a:p>
        </p:txBody>
      </p:sp>
      <p:sp>
        <p:nvSpPr>
          <p:cNvPr id="516" name="Google Shape;516;p62"/>
          <p:cNvSpPr txBox="1"/>
          <p:nvPr/>
        </p:nvSpPr>
        <p:spPr>
          <a:xfrm>
            <a:off x="2738725" y="2316300"/>
            <a:ext cx="2705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volumeMounts</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b="1" lang="en" sz="700">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mountPath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"/config"</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readOnly</a:t>
            </a:r>
            <a:r>
              <a:rPr lang="en" sz="700">
                <a:solidFill>
                  <a:schemeClr val="dk1"/>
                </a:solidFill>
                <a:highlight>
                  <a:srgbClr val="F8F8F8"/>
                </a:highlight>
              </a:rPr>
              <a:t>:</a:t>
            </a:r>
            <a:r>
              <a:rPr lang="en" sz="700">
                <a:solidFill>
                  <a:srgbClr val="BBBBBB"/>
                </a:solidFill>
                <a:highlight>
                  <a:srgbClr val="F8F8F8"/>
                </a:highlight>
              </a:rPr>
              <a:t> </a:t>
            </a:r>
            <a:r>
              <a:rPr b="1" lang="en" sz="700">
                <a:solidFill>
                  <a:srgbClr val="AA22FF"/>
                </a:solidFill>
                <a:highlight>
                  <a:srgbClr val="F8F8F8"/>
                </a:highlight>
              </a:rPr>
              <a:t>true</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volumes</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i="1" lang="en" sz="700">
                <a:solidFill>
                  <a:srgbClr val="008800"/>
                </a:solidFill>
                <a:highlight>
                  <a:srgbClr val="F8F8F8"/>
                </a:highlight>
              </a:rPr>
              <a:t># You set volumes at the Pod level, </a:t>
            </a:r>
            <a:endParaRPr i="1" sz="700">
              <a:solidFill>
                <a:srgbClr val="008800"/>
              </a:solidFill>
              <a:highlight>
                <a:srgbClr val="F8F8F8"/>
              </a:highlight>
            </a:endParaRPr>
          </a:p>
          <a:p>
            <a:pPr indent="0" lvl="0" marL="0" rtl="0" algn="l">
              <a:spcBef>
                <a:spcPts val="0"/>
              </a:spcBef>
              <a:spcAft>
                <a:spcPts val="0"/>
              </a:spcAft>
              <a:buNone/>
            </a:pPr>
            <a:r>
              <a:rPr i="1" lang="en" sz="700">
                <a:solidFill>
                  <a:srgbClr val="008800"/>
                </a:solidFill>
                <a:highlight>
                  <a:srgbClr val="F8F8F8"/>
                </a:highlight>
              </a:rPr>
              <a:t>    # then mount them into containers inside that Pod</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b="1" lang="en" sz="700">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configMap</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i="1" lang="en" sz="700">
                <a:solidFill>
                  <a:srgbClr val="008800"/>
                </a:solidFill>
                <a:highlight>
                  <a:srgbClr val="F8F8F8"/>
                </a:highlight>
              </a:rPr>
              <a:t># Provide the name of the ConfigMap you want to mount.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game-demo</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i="1" lang="en" sz="700">
                <a:solidFill>
                  <a:srgbClr val="008800"/>
                </a:solidFill>
                <a:highlight>
                  <a:srgbClr val="F8F8F8"/>
                </a:highlight>
              </a:rPr>
              <a:t># An array of keys from the ConfigMap to create as files</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items</a:t>
            </a:r>
            <a:r>
              <a:rPr lang="en" sz="700">
                <a:solidFill>
                  <a:schemeClr val="dk1"/>
                </a:solidFill>
                <a:highlight>
                  <a:srgbClr val="F8F8F8"/>
                </a:highlight>
              </a:rPr>
              <a:t>:</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b="1" lang="en" sz="700">
                <a:solidFill>
                  <a:srgbClr val="008000"/>
                </a:solidFill>
                <a:highlight>
                  <a:srgbClr val="F8F8F8"/>
                </a:highlight>
              </a:rPr>
              <a:t>key</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"game.properties"</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b="1" lang="en" sz="700">
                <a:solidFill>
                  <a:srgbClr val="008000"/>
                </a:solidFill>
                <a:highlight>
                  <a:srgbClr val="F8F8F8"/>
                </a:highlight>
              </a:rPr>
              <a: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"game.properties"</a:t>
            </a:r>
            <a:endParaRPr sz="700">
              <a:solidFill>
                <a:srgbClr val="BBBBBB"/>
              </a:solidFill>
              <a:highlight>
                <a:srgbClr val="F8F8F8"/>
              </a:highlight>
            </a:endParaRPr>
          </a:p>
          <a:p>
            <a:pPr indent="0" lvl="0" marL="0" rtl="0" algn="l">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b="1" lang="en" sz="700">
                <a:solidFill>
                  <a:srgbClr val="008000"/>
                </a:solidFill>
                <a:highlight>
                  <a:srgbClr val="F8F8F8"/>
                </a:highlight>
              </a:rPr>
              <a:t>key</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BBBB"/>
              </a:solidFill>
              <a:highlight>
                <a:srgbClr val="F8F8F8"/>
              </a:highlight>
            </a:endParaRPr>
          </a:p>
          <a:p>
            <a:pPr indent="0" lvl="0" marL="0" rtl="0" algn="l">
              <a:spcBef>
                <a:spcPts val="0"/>
              </a:spcBef>
              <a:spcAft>
                <a:spcPts val="0"/>
              </a:spcAft>
              <a:buClr>
                <a:schemeClr val="dk1"/>
              </a:buClr>
              <a:buSzPts val="1100"/>
              <a:buFont typeface="Arial"/>
              <a:buNone/>
            </a:pPr>
            <a:r>
              <a:rPr lang="en" sz="700">
                <a:solidFill>
                  <a:srgbClr val="BBBBBB"/>
                </a:solidFill>
                <a:highlight>
                  <a:srgbClr val="F8F8F8"/>
                </a:highlight>
              </a:rPr>
              <a:t>          </a:t>
            </a:r>
            <a:r>
              <a:rPr b="1" lang="en" sz="700">
                <a:solidFill>
                  <a:srgbClr val="008000"/>
                </a:solidFill>
                <a:highlight>
                  <a:srgbClr val="F8F8F8"/>
                </a:highlight>
              </a:rPr>
              <a: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4444"/>
              </a:solidFill>
              <a:highlight>
                <a:srgbClr val="F8F8F8"/>
              </a:highlight>
            </a:endParaRPr>
          </a:p>
          <a:p>
            <a:pPr indent="0" lvl="0" marL="0" rtl="0" algn="l">
              <a:spcBef>
                <a:spcPts val="0"/>
              </a:spcBef>
              <a:spcAft>
                <a:spcPts val="0"/>
              </a:spcAft>
              <a:buNone/>
            </a:pPr>
            <a:r>
              <a:t/>
            </a:r>
            <a:endParaRPr sz="700">
              <a:latin typeface="Sarabun"/>
              <a:ea typeface="Sarabun"/>
              <a:cs typeface="Sarabun"/>
              <a:sym typeface="Sarabun"/>
            </a:endParaRPr>
          </a:p>
        </p:txBody>
      </p:sp>
      <p:pic>
        <p:nvPicPr>
          <p:cNvPr id="517" name="Google Shape;517;p62"/>
          <p:cNvPicPr preferRelativeResize="0"/>
          <p:nvPr/>
        </p:nvPicPr>
        <p:blipFill>
          <a:blip r:embed="rId5">
            <a:alphaModFix/>
          </a:blip>
          <a:stretch>
            <a:fillRect/>
          </a:stretch>
        </p:blipFill>
        <p:spPr>
          <a:xfrm>
            <a:off x="4289325" y="751425"/>
            <a:ext cx="4452000" cy="2052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Namespace</a:t>
            </a:r>
            <a:endParaRPr sz="2800">
              <a:solidFill>
                <a:srgbClr val="EE0033"/>
              </a:solidFill>
              <a:latin typeface="Arial"/>
              <a:ea typeface="Arial"/>
              <a:cs typeface="Arial"/>
              <a:sym typeface="Arial"/>
            </a:endParaRPr>
          </a:p>
        </p:txBody>
      </p:sp>
      <p:pic>
        <p:nvPicPr>
          <p:cNvPr id="523" name="Google Shape;523;p6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24" name="Google Shape;524;p6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25" name="Google Shape;525;p6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26" name="Google Shape;526;p63"/>
          <p:cNvSpPr txBox="1"/>
          <p:nvPr/>
        </p:nvSpPr>
        <p:spPr>
          <a:xfrm>
            <a:off x="654050" y="1239000"/>
            <a:ext cx="3918000" cy="1816200"/>
          </a:xfrm>
          <a:prstGeom prst="rect">
            <a:avLst/>
          </a:prstGeom>
          <a:noFill/>
          <a:ln>
            <a:noFill/>
          </a:ln>
        </p:spPr>
        <p:txBody>
          <a:bodyPr anchorCtr="0" anchor="t" bIns="45700" lIns="91425" spcFirstLastPara="1" rIns="91425" wrap="square" tIns="45700">
            <a:spAutoFit/>
          </a:bodyPr>
          <a:lstStyle/>
          <a:p>
            <a:pPr indent="-330200" lvl="0" marL="457200" rtl="0" algn="l">
              <a:spcBef>
                <a:spcPts val="0"/>
              </a:spcBef>
              <a:spcAft>
                <a:spcPts val="0"/>
              </a:spcAft>
              <a:buSzPts val="1600"/>
              <a:buFont typeface="Sarabun"/>
              <a:buChar char="●"/>
            </a:pPr>
            <a:r>
              <a:rPr lang="en" sz="1600">
                <a:latin typeface="Sarabun"/>
                <a:ea typeface="Sarabun"/>
                <a:cs typeface="Sarabun"/>
                <a:sym typeface="Sarabun"/>
              </a:rPr>
              <a:t>Different  “virtual clusters” for each users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Implement RBAC for cluster resources</a:t>
            </a:r>
            <a:endParaRPr sz="1600">
              <a:latin typeface="Sarabun"/>
              <a:ea typeface="Sarabun"/>
              <a:cs typeface="Sarabun"/>
              <a:sym typeface="Sarabun"/>
            </a:endParaRPr>
          </a:p>
          <a:p>
            <a:pPr indent="-330200" lvl="0" marL="457200" rtl="0" algn="l">
              <a:spcBef>
                <a:spcPts val="0"/>
              </a:spcBef>
              <a:spcAft>
                <a:spcPts val="0"/>
              </a:spcAft>
              <a:buSzPts val="1600"/>
              <a:buFont typeface="Sarabun"/>
              <a:buChar char="●"/>
            </a:pPr>
            <a:r>
              <a:rPr lang="en" sz="1600">
                <a:latin typeface="Sarabun"/>
                <a:ea typeface="Sarabun"/>
                <a:cs typeface="Sarabun"/>
                <a:sym typeface="Sarabun"/>
              </a:rPr>
              <a:t>Isolate different environments in same cluster</a:t>
            </a:r>
            <a:endParaRPr sz="1600">
              <a:latin typeface="Sarabun"/>
              <a:ea typeface="Sarabun"/>
              <a:cs typeface="Sarabun"/>
              <a:sym typeface="Sarabun"/>
            </a:endParaRPr>
          </a:p>
          <a:p>
            <a:pPr indent="0" lvl="0" marL="457200" rtl="0" algn="l">
              <a:spcBef>
                <a:spcPts val="0"/>
              </a:spcBef>
              <a:spcAft>
                <a:spcPts val="0"/>
              </a:spcAft>
              <a:buNone/>
            </a:pPr>
            <a:r>
              <a:t/>
            </a:r>
            <a:endParaRPr sz="1600">
              <a:latin typeface="Sarabun"/>
              <a:ea typeface="Sarabun"/>
              <a:cs typeface="Sarabun"/>
              <a:sym typeface="Sarabun"/>
            </a:endParaRPr>
          </a:p>
        </p:txBody>
      </p:sp>
      <p:pic>
        <p:nvPicPr>
          <p:cNvPr id="527" name="Google Shape;527;p63"/>
          <p:cNvPicPr preferRelativeResize="0"/>
          <p:nvPr/>
        </p:nvPicPr>
        <p:blipFill>
          <a:blip r:embed="rId5">
            <a:alphaModFix/>
          </a:blip>
          <a:stretch>
            <a:fillRect/>
          </a:stretch>
        </p:blipFill>
        <p:spPr>
          <a:xfrm>
            <a:off x="4724450" y="1041098"/>
            <a:ext cx="4267150" cy="2828163"/>
          </a:xfrm>
          <a:prstGeom prst="rect">
            <a:avLst/>
          </a:prstGeom>
          <a:noFill/>
          <a:ln>
            <a:noFill/>
          </a:ln>
        </p:spPr>
      </p:pic>
      <p:pic>
        <p:nvPicPr>
          <p:cNvPr id="528" name="Google Shape;528;p63"/>
          <p:cNvPicPr preferRelativeResize="0"/>
          <p:nvPr/>
        </p:nvPicPr>
        <p:blipFill>
          <a:blip r:embed="rId6">
            <a:alphaModFix/>
          </a:blip>
          <a:stretch>
            <a:fillRect/>
          </a:stretch>
        </p:blipFill>
        <p:spPr>
          <a:xfrm>
            <a:off x="1317550" y="2867400"/>
            <a:ext cx="2591007" cy="17358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nvSpPr>
        <p:spPr>
          <a:xfrm>
            <a:off x="501650" y="365500"/>
            <a:ext cx="8034300" cy="95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rgbClr val="EE0033"/>
                </a:solidFill>
              </a:rPr>
              <a:t>TV360 workload management on K8S Cluster </a:t>
            </a:r>
            <a:endParaRPr sz="2800">
              <a:solidFill>
                <a:srgbClr val="EE0033"/>
              </a:solidFill>
            </a:endParaRPr>
          </a:p>
          <a:p>
            <a:pPr indent="0" lvl="0" marL="0" marR="0" rtl="0" algn="l">
              <a:spcBef>
                <a:spcPts val="0"/>
              </a:spcBef>
              <a:spcAft>
                <a:spcPts val="0"/>
              </a:spcAft>
              <a:buNone/>
            </a:pPr>
            <a:r>
              <a:t/>
            </a:r>
            <a:endParaRPr sz="2800">
              <a:solidFill>
                <a:srgbClr val="EE0033"/>
              </a:solidFill>
            </a:endParaRPr>
          </a:p>
        </p:txBody>
      </p:sp>
      <p:pic>
        <p:nvPicPr>
          <p:cNvPr id="534" name="Google Shape;534;p6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35" name="Google Shape;535;p6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36" name="Google Shape;536;p6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37" name="Google Shape;537;p64"/>
          <p:cNvSpPr txBox="1"/>
          <p:nvPr/>
        </p:nvSpPr>
        <p:spPr>
          <a:xfrm>
            <a:off x="962025" y="1095100"/>
            <a:ext cx="290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Sarabun"/>
                <a:ea typeface="Sarabun"/>
                <a:cs typeface="Sarabun"/>
                <a:sym typeface="Sarabun"/>
              </a:rPr>
              <a:t>TV360 use-case</a:t>
            </a:r>
            <a:endParaRPr b="1" sz="1600">
              <a:latin typeface="Sarabun"/>
              <a:ea typeface="Sarabun"/>
              <a:cs typeface="Sarabun"/>
              <a:sym typeface="Sarabun"/>
            </a:endParaRPr>
          </a:p>
        </p:txBody>
      </p:sp>
      <p:pic>
        <p:nvPicPr>
          <p:cNvPr id="538" name="Google Shape;538;p64"/>
          <p:cNvPicPr preferRelativeResize="0"/>
          <p:nvPr/>
        </p:nvPicPr>
        <p:blipFill>
          <a:blip r:embed="rId5">
            <a:alphaModFix/>
          </a:blip>
          <a:stretch>
            <a:fillRect/>
          </a:stretch>
        </p:blipFill>
        <p:spPr>
          <a:xfrm>
            <a:off x="2084550" y="1526200"/>
            <a:ext cx="4868503" cy="27292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Graphical user interface&#10;&#10;Description automatically generated" id="172" name="Google Shape;172;p29"/>
          <p:cNvPicPr preferRelativeResize="0"/>
          <p:nvPr/>
        </p:nvPicPr>
        <p:blipFill rotWithShape="1">
          <a:blip r:embed="rId3">
            <a:alphaModFix/>
          </a:blip>
          <a:srcRect b="0" l="0" r="0" t="0"/>
          <a:stretch/>
        </p:blipFill>
        <p:spPr>
          <a:xfrm>
            <a:off x="1753501" y="1206139"/>
            <a:ext cx="5067226" cy="3187626"/>
          </a:xfrm>
          <a:prstGeom prst="rect">
            <a:avLst/>
          </a:prstGeom>
          <a:noFill/>
          <a:ln>
            <a:noFill/>
          </a:ln>
        </p:spPr>
      </p:pic>
      <p:pic>
        <p:nvPicPr>
          <p:cNvPr id="173" name="Google Shape;173;p29"/>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174" name="Google Shape;174;p2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75" name="Google Shape;175;p29"/>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
        <p:nvSpPr>
          <p:cNvPr id="176" name="Google Shape;176;p2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Overview</a:t>
            </a:r>
            <a:endParaRPr sz="2800">
              <a:solidFill>
                <a:srgbClr val="EE0033"/>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5"/>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544" name="Google Shape;544;p65"/>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Kubernetes Networking</a:t>
            </a:r>
            <a:endParaRPr/>
          </a:p>
        </p:txBody>
      </p:sp>
      <p:pic>
        <p:nvPicPr>
          <p:cNvPr id="545" name="Google Shape;545;p65"/>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546" name="Google Shape;546;p6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47" name="Google Shape;547;p65"/>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Traffic types in a </a:t>
            </a:r>
            <a:r>
              <a:rPr lang="en" sz="2800">
                <a:solidFill>
                  <a:srgbClr val="EE0033"/>
                </a:solidFill>
              </a:rPr>
              <a:t>K8S </a:t>
            </a:r>
            <a:r>
              <a:rPr lang="en" sz="2800">
                <a:solidFill>
                  <a:srgbClr val="EE0033"/>
                </a:solidFill>
              </a:rPr>
              <a:t>Cluster</a:t>
            </a:r>
            <a:endParaRPr sz="2800">
              <a:solidFill>
                <a:srgbClr val="EE0033"/>
              </a:solidFill>
            </a:endParaRPr>
          </a:p>
        </p:txBody>
      </p:sp>
      <p:pic>
        <p:nvPicPr>
          <p:cNvPr id="553" name="Google Shape;553;p6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54" name="Google Shape;554;p6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55" name="Google Shape;555;p6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56" name="Google Shape;556;p66"/>
          <p:cNvSpPr txBox="1"/>
          <p:nvPr/>
        </p:nvSpPr>
        <p:spPr>
          <a:xfrm>
            <a:off x="654050" y="1239000"/>
            <a:ext cx="3918000" cy="738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to Pod networking</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to Service networking</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External user to Pod networking</a:t>
            </a:r>
            <a:endParaRPr>
              <a:solidFill>
                <a:schemeClr val="dk1"/>
              </a:solidFill>
              <a:latin typeface="Sarabun"/>
              <a:ea typeface="Sarabun"/>
              <a:cs typeface="Sarabun"/>
              <a:sym typeface="Sarabu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Pod networking - basic</a:t>
            </a:r>
            <a:endParaRPr sz="2800">
              <a:solidFill>
                <a:srgbClr val="EE0033"/>
              </a:solidFill>
            </a:endParaRPr>
          </a:p>
        </p:txBody>
      </p:sp>
      <p:pic>
        <p:nvPicPr>
          <p:cNvPr id="562" name="Google Shape;562;p6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63" name="Google Shape;563;p6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64" name="Google Shape;564;p6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65" name="Google Shape;565;p67"/>
          <p:cNvSpPr txBox="1"/>
          <p:nvPr/>
        </p:nvSpPr>
        <p:spPr>
          <a:xfrm>
            <a:off x="654050" y="1239000"/>
            <a:ext cx="3918000" cy="9543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Container in same pod </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Pods in same node separated by network namespace</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Each node has it own pod subnet</a:t>
            </a:r>
            <a:endParaRPr>
              <a:solidFill>
                <a:schemeClr val="dk1"/>
              </a:solidFill>
              <a:latin typeface="Sarabun"/>
              <a:ea typeface="Sarabun"/>
              <a:cs typeface="Sarabun"/>
              <a:sym typeface="Sarabun"/>
            </a:endParaRPr>
          </a:p>
        </p:txBody>
      </p:sp>
      <p:pic>
        <p:nvPicPr>
          <p:cNvPr id="566" name="Google Shape;566;p67"/>
          <p:cNvPicPr preferRelativeResize="0"/>
          <p:nvPr/>
        </p:nvPicPr>
        <p:blipFill>
          <a:blip r:embed="rId5">
            <a:alphaModFix/>
          </a:blip>
          <a:stretch>
            <a:fillRect/>
          </a:stretch>
        </p:blipFill>
        <p:spPr>
          <a:xfrm>
            <a:off x="152400" y="2345700"/>
            <a:ext cx="4313826" cy="2105147"/>
          </a:xfrm>
          <a:prstGeom prst="rect">
            <a:avLst/>
          </a:prstGeom>
          <a:noFill/>
          <a:ln>
            <a:noFill/>
          </a:ln>
        </p:spPr>
      </p:pic>
      <p:pic>
        <p:nvPicPr>
          <p:cNvPr id="567" name="Google Shape;567;p67"/>
          <p:cNvPicPr preferRelativeResize="0"/>
          <p:nvPr/>
        </p:nvPicPr>
        <p:blipFill>
          <a:blip r:embed="rId6">
            <a:alphaModFix/>
          </a:blip>
          <a:stretch>
            <a:fillRect/>
          </a:stretch>
        </p:blipFill>
        <p:spPr>
          <a:xfrm>
            <a:off x="4724450" y="1041098"/>
            <a:ext cx="4267151" cy="31887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Pod to Pod networking</a:t>
            </a:r>
            <a:endParaRPr sz="2800">
              <a:solidFill>
                <a:srgbClr val="EE0033"/>
              </a:solidFill>
            </a:endParaRPr>
          </a:p>
        </p:txBody>
      </p:sp>
      <p:pic>
        <p:nvPicPr>
          <p:cNvPr id="573" name="Google Shape;573;p68"/>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74" name="Google Shape;574;p6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75" name="Google Shape;575;p68"/>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76" name="Google Shape;576;p68"/>
          <p:cNvSpPr txBox="1"/>
          <p:nvPr/>
        </p:nvSpPr>
        <p:spPr>
          <a:xfrm>
            <a:off x="654050" y="1239000"/>
            <a:ext cx="3918000" cy="738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Container in same Pod: Using local host</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in same node: Using virtual network devices</a:t>
            </a:r>
            <a:endParaRPr>
              <a:solidFill>
                <a:schemeClr val="dk1"/>
              </a:solidFill>
              <a:latin typeface="Sarabun"/>
              <a:ea typeface="Sarabun"/>
              <a:cs typeface="Sarabun"/>
              <a:sym typeface="Sarabun"/>
            </a:endParaRPr>
          </a:p>
        </p:txBody>
      </p:sp>
      <p:pic>
        <p:nvPicPr>
          <p:cNvPr id="577" name="Google Shape;577;p68"/>
          <p:cNvPicPr preferRelativeResize="0"/>
          <p:nvPr/>
        </p:nvPicPr>
        <p:blipFill>
          <a:blip r:embed="rId5">
            <a:alphaModFix/>
          </a:blip>
          <a:stretch>
            <a:fillRect/>
          </a:stretch>
        </p:blipFill>
        <p:spPr>
          <a:xfrm>
            <a:off x="4724450" y="1041098"/>
            <a:ext cx="4267150" cy="3221280"/>
          </a:xfrm>
          <a:prstGeom prst="rect">
            <a:avLst/>
          </a:prstGeom>
          <a:noFill/>
          <a:ln>
            <a:noFill/>
          </a:ln>
        </p:spPr>
      </p:pic>
      <p:pic>
        <p:nvPicPr>
          <p:cNvPr id="578" name="Google Shape;578;p68"/>
          <p:cNvPicPr preferRelativeResize="0"/>
          <p:nvPr/>
        </p:nvPicPr>
        <p:blipFill>
          <a:blip r:embed="rId6">
            <a:alphaModFix/>
          </a:blip>
          <a:stretch>
            <a:fillRect/>
          </a:stretch>
        </p:blipFill>
        <p:spPr>
          <a:xfrm>
            <a:off x="304800" y="2241625"/>
            <a:ext cx="4419649" cy="19404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rgbClr val="EE0033"/>
                </a:solidFill>
              </a:rPr>
              <a:t>Pod to Pod networking</a:t>
            </a:r>
            <a:endParaRPr sz="2800">
              <a:solidFill>
                <a:srgbClr val="EE0033"/>
              </a:solidFill>
            </a:endParaRPr>
          </a:p>
        </p:txBody>
      </p:sp>
      <p:pic>
        <p:nvPicPr>
          <p:cNvPr id="584" name="Google Shape;584;p6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85" name="Google Shape;585;p6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86" name="Google Shape;586;p6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87" name="Google Shape;587;p69"/>
          <p:cNvSpPr txBox="1"/>
          <p:nvPr/>
        </p:nvSpPr>
        <p:spPr>
          <a:xfrm>
            <a:off x="654050" y="1239000"/>
            <a:ext cx="3918000" cy="3078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in different node: Using CNI Network</a:t>
            </a:r>
            <a:endParaRPr>
              <a:solidFill>
                <a:schemeClr val="dk1"/>
              </a:solidFill>
              <a:latin typeface="Sarabun"/>
              <a:ea typeface="Sarabun"/>
              <a:cs typeface="Sarabun"/>
              <a:sym typeface="Sarabun"/>
            </a:endParaRPr>
          </a:p>
        </p:txBody>
      </p:sp>
      <p:pic>
        <p:nvPicPr>
          <p:cNvPr id="588" name="Google Shape;588;p69"/>
          <p:cNvPicPr preferRelativeResize="0"/>
          <p:nvPr/>
        </p:nvPicPr>
        <p:blipFill>
          <a:blip r:embed="rId5">
            <a:alphaModFix/>
          </a:blip>
          <a:stretch>
            <a:fillRect/>
          </a:stretch>
        </p:blipFill>
        <p:spPr>
          <a:xfrm>
            <a:off x="2056413" y="1546800"/>
            <a:ext cx="5031176" cy="30564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Pod to Service networking</a:t>
            </a:r>
            <a:endParaRPr sz="2800">
              <a:solidFill>
                <a:srgbClr val="EE0033"/>
              </a:solidFill>
            </a:endParaRPr>
          </a:p>
        </p:txBody>
      </p:sp>
      <p:pic>
        <p:nvPicPr>
          <p:cNvPr id="594" name="Google Shape;594;p7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595" name="Google Shape;595;p7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96" name="Google Shape;596;p7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597" name="Google Shape;597;p70"/>
          <p:cNvSpPr txBox="1"/>
          <p:nvPr/>
        </p:nvSpPr>
        <p:spPr>
          <a:xfrm>
            <a:off x="654050" y="1239000"/>
            <a:ext cx="3918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solidFill>
                  <a:schemeClr val="dk1"/>
                </a:solidFill>
                <a:latin typeface="Sarabun"/>
                <a:ea typeface="Sarabun"/>
                <a:cs typeface="Sarabun"/>
                <a:sym typeface="Sarabun"/>
              </a:rPr>
              <a:t>Using iptables routes creates by kube-proxy</a:t>
            </a:r>
            <a:endParaRPr>
              <a:solidFill>
                <a:schemeClr val="dk1"/>
              </a:solidFill>
              <a:latin typeface="Sarabun"/>
              <a:ea typeface="Sarabun"/>
              <a:cs typeface="Sarabun"/>
              <a:sym typeface="Sarabun"/>
            </a:endParaRPr>
          </a:p>
        </p:txBody>
      </p:sp>
      <p:pic>
        <p:nvPicPr>
          <p:cNvPr id="598" name="Google Shape;598;p70"/>
          <p:cNvPicPr preferRelativeResize="0"/>
          <p:nvPr/>
        </p:nvPicPr>
        <p:blipFill>
          <a:blip r:embed="rId5">
            <a:alphaModFix/>
          </a:blip>
          <a:stretch>
            <a:fillRect/>
          </a:stretch>
        </p:blipFill>
        <p:spPr>
          <a:xfrm>
            <a:off x="4724450" y="1041098"/>
            <a:ext cx="4267151" cy="33974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External user to Pod traffic</a:t>
            </a:r>
            <a:endParaRPr sz="2800">
              <a:solidFill>
                <a:srgbClr val="EE0033"/>
              </a:solidFill>
            </a:endParaRPr>
          </a:p>
        </p:txBody>
      </p:sp>
      <p:pic>
        <p:nvPicPr>
          <p:cNvPr id="604" name="Google Shape;604;p7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05" name="Google Shape;605;p7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06" name="Google Shape;606;p7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07" name="Google Shape;607;p71"/>
          <p:cNvPicPr preferRelativeResize="0"/>
          <p:nvPr/>
        </p:nvPicPr>
        <p:blipFill>
          <a:blip r:embed="rId5">
            <a:alphaModFix/>
          </a:blip>
          <a:stretch>
            <a:fillRect/>
          </a:stretch>
        </p:blipFill>
        <p:spPr>
          <a:xfrm>
            <a:off x="4082375" y="1041098"/>
            <a:ext cx="4949471" cy="3409749"/>
          </a:xfrm>
          <a:prstGeom prst="rect">
            <a:avLst/>
          </a:prstGeom>
          <a:noFill/>
          <a:ln>
            <a:noFill/>
          </a:ln>
        </p:spPr>
      </p:pic>
      <p:sp>
        <p:nvSpPr>
          <p:cNvPr id="608" name="Google Shape;608;p71"/>
          <p:cNvSpPr txBox="1"/>
          <p:nvPr/>
        </p:nvSpPr>
        <p:spPr>
          <a:xfrm>
            <a:off x="654050" y="1239000"/>
            <a:ext cx="39180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a:solidFill>
                  <a:schemeClr val="dk1"/>
                </a:solidFill>
                <a:latin typeface="Sarabun"/>
                <a:ea typeface="Sarabun"/>
                <a:cs typeface="Sarabun"/>
                <a:sym typeface="Sarabun"/>
              </a:rPr>
              <a:t>Using iptables routes creates by kube-proxy</a:t>
            </a:r>
            <a:endParaRPr>
              <a:solidFill>
                <a:schemeClr val="dk1"/>
              </a:solidFill>
              <a:latin typeface="Sarabun"/>
              <a:ea typeface="Sarabun"/>
              <a:cs typeface="Sarabun"/>
              <a:sym typeface="Sarabu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K8S network plugin - CNI Plugin</a:t>
            </a:r>
            <a:endParaRPr sz="2800">
              <a:solidFill>
                <a:srgbClr val="EE0033"/>
              </a:solidFill>
            </a:endParaRPr>
          </a:p>
        </p:txBody>
      </p:sp>
      <p:pic>
        <p:nvPicPr>
          <p:cNvPr id="614" name="Google Shape;614;p7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15" name="Google Shape;615;p7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16" name="Google Shape;616;p7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17" name="Google Shape;617;p72"/>
          <p:cNvPicPr preferRelativeResize="0"/>
          <p:nvPr/>
        </p:nvPicPr>
        <p:blipFill>
          <a:blip r:embed="rId5">
            <a:alphaModFix/>
          </a:blip>
          <a:stretch>
            <a:fillRect/>
          </a:stretch>
        </p:blipFill>
        <p:spPr>
          <a:xfrm>
            <a:off x="860050" y="968723"/>
            <a:ext cx="7423903" cy="3409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3"/>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K8S network plugin - CNI Plugin</a:t>
            </a:r>
            <a:endParaRPr sz="2800">
              <a:solidFill>
                <a:srgbClr val="EE0033"/>
              </a:solidFill>
            </a:endParaRPr>
          </a:p>
        </p:txBody>
      </p:sp>
      <p:pic>
        <p:nvPicPr>
          <p:cNvPr id="623" name="Google Shape;623;p73"/>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24" name="Google Shape;624;p7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25" name="Google Shape;625;p73"/>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26" name="Google Shape;626;p73"/>
          <p:cNvPicPr preferRelativeResize="0"/>
          <p:nvPr/>
        </p:nvPicPr>
        <p:blipFill>
          <a:blip r:embed="rId5">
            <a:alphaModFix/>
          </a:blip>
          <a:stretch>
            <a:fillRect/>
          </a:stretch>
        </p:blipFill>
        <p:spPr>
          <a:xfrm>
            <a:off x="672175" y="1490950"/>
            <a:ext cx="7799650" cy="2117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Flannel Network Plugin</a:t>
            </a:r>
            <a:endParaRPr sz="2800">
              <a:solidFill>
                <a:srgbClr val="EE0033"/>
              </a:solidFill>
            </a:endParaRPr>
          </a:p>
        </p:txBody>
      </p:sp>
      <p:pic>
        <p:nvPicPr>
          <p:cNvPr id="632" name="Google Shape;632;p74"/>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33" name="Google Shape;633;p7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34" name="Google Shape;634;p74"/>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35" name="Google Shape;635;p74"/>
          <p:cNvPicPr preferRelativeResize="0"/>
          <p:nvPr/>
        </p:nvPicPr>
        <p:blipFill>
          <a:blip r:embed="rId5">
            <a:alphaModFix/>
          </a:blip>
          <a:stretch>
            <a:fillRect/>
          </a:stretch>
        </p:blipFill>
        <p:spPr>
          <a:xfrm>
            <a:off x="3827802" y="1297174"/>
            <a:ext cx="5202876" cy="2131850"/>
          </a:xfrm>
          <a:prstGeom prst="rect">
            <a:avLst/>
          </a:prstGeom>
          <a:noFill/>
          <a:ln>
            <a:noFill/>
          </a:ln>
        </p:spPr>
      </p:pic>
      <p:sp>
        <p:nvSpPr>
          <p:cNvPr id="636" name="Google Shape;636;p74"/>
          <p:cNvSpPr txBox="1"/>
          <p:nvPr/>
        </p:nvSpPr>
        <p:spPr>
          <a:xfrm>
            <a:off x="654050" y="1239000"/>
            <a:ext cx="3918000" cy="738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Simple, easy to install</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Work for most environment with VXLAN modes</a:t>
            </a:r>
            <a:endParaRPr>
              <a:solidFill>
                <a:schemeClr val="dk1"/>
              </a:solidFill>
              <a:latin typeface="Sarabun"/>
              <a:ea typeface="Sarabun"/>
              <a:cs typeface="Sarabun"/>
              <a:sym typeface="Sarabu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182" name="Google Shape;182;p3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83" name="Google Shape;183;p3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184" name="Google Shape;184;p30"/>
          <p:cNvPicPr preferRelativeResize="0"/>
          <p:nvPr/>
        </p:nvPicPr>
        <p:blipFill>
          <a:blip r:embed="rId5">
            <a:alphaModFix/>
          </a:blip>
          <a:stretch>
            <a:fillRect/>
          </a:stretch>
        </p:blipFill>
        <p:spPr>
          <a:xfrm>
            <a:off x="329000" y="1185100"/>
            <a:ext cx="8486001" cy="3127023"/>
          </a:xfrm>
          <a:prstGeom prst="rect">
            <a:avLst/>
          </a:prstGeom>
          <a:noFill/>
          <a:ln>
            <a:noFill/>
          </a:ln>
        </p:spPr>
      </p:pic>
      <p:sp>
        <p:nvSpPr>
          <p:cNvPr id="185" name="Google Shape;185;p3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 sz="2800">
                <a:solidFill>
                  <a:srgbClr val="EE0033"/>
                </a:solidFill>
              </a:rPr>
              <a:t>Container Evolutions</a:t>
            </a:r>
            <a:endParaRPr sz="2800">
              <a:solidFill>
                <a:srgbClr val="EE0033"/>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5"/>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642" name="Google Shape;642;p75"/>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Persistent </a:t>
            </a:r>
            <a:r>
              <a:rPr lang="en" sz="2200">
                <a:solidFill>
                  <a:schemeClr val="lt1"/>
                </a:solidFill>
              </a:rPr>
              <a:t>Storage</a:t>
            </a:r>
            <a:endParaRPr/>
          </a:p>
        </p:txBody>
      </p:sp>
      <p:pic>
        <p:nvPicPr>
          <p:cNvPr id="643" name="Google Shape;643;p75"/>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644" name="Google Shape;644;p75"/>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45" name="Google Shape;645;p75"/>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6"/>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Persistent Storage</a:t>
            </a:r>
            <a:endParaRPr sz="2800">
              <a:solidFill>
                <a:srgbClr val="EE0033"/>
              </a:solidFill>
            </a:endParaRPr>
          </a:p>
        </p:txBody>
      </p:sp>
      <p:pic>
        <p:nvPicPr>
          <p:cNvPr id="651" name="Google Shape;651;p76"/>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52" name="Google Shape;652;p76"/>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53" name="Google Shape;653;p76"/>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54" name="Google Shape;654;p76"/>
          <p:cNvSpPr txBox="1"/>
          <p:nvPr/>
        </p:nvSpPr>
        <p:spPr>
          <a:xfrm>
            <a:off x="654050" y="1239000"/>
            <a:ext cx="3918000" cy="3078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Use case: Stateful applications</a:t>
            </a:r>
            <a:endParaRPr>
              <a:solidFill>
                <a:schemeClr val="dk1"/>
              </a:solidFill>
              <a:latin typeface="Sarabun"/>
              <a:ea typeface="Sarabun"/>
              <a:cs typeface="Sarabun"/>
              <a:sym typeface="Sarabun"/>
            </a:endParaRPr>
          </a:p>
        </p:txBody>
      </p:sp>
      <p:pic>
        <p:nvPicPr>
          <p:cNvPr id="655" name="Google Shape;655;p76"/>
          <p:cNvPicPr preferRelativeResize="0"/>
          <p:nvPr/>
        </p:nvPicPr>
        <p:blipFill>
          <a:blip r:embed="rId5">
            <a:alphaModFix/>
          </a:blip>
          <a:stretch>
            <a:fillRect/>
          </a:stretch>
        </p:blipFill>
        <p:spPr>
          <a:xfrm>
            <a:off x="1126387" y="1699200"/>
            <a:ext cx="5062527" cy="27516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7"/>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K8S</a:t>
            </a:r>
            <a:r>
              <a:rPr lang="en" sz="2800">
                <a:solidFill>
                  <a:srgbClr val="EE0033"/>
                </a:solidFill>
              </a:rPr>
              <a:t> Storage Resources</a:t>
            </a:r>
            <a:endParaRPr sz="2800">
              <a:solidFill>
                <a:srgbClr val="EE0033"/>
              </a:solidFill>
            </a:endParaRPr>
          </a:p>
        </p:txBody>
      </p:sp>
      <p:pic>
        <p:nvPicPr>
          <p:cNvPr id="661" name="Google Shape;661;p77"/>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62" name="Google Shape;662;p77"/>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63" name="Google Shape;663;p77"/>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sp>
        <p:nvSpPr>
          <p:cNvPr id="664" name="Google Shape;664;p77"/>
          <p:cNvSpPr txBox="1"/>
          <p:nvPr/>
        </p:nvSpPr>
        <p:spPr>
          <a:xfrm>
            <a:off x="654050" y="1239000"/>
            <a:ext cx="3918000" cy="738900"/>
          </a:xfrm>
          <a:prstGeom prst="rect">
            <a:avLst/>
          </a:prstGeom>
          <a:noFill/>
          <a:ln>
            <a:noFill/>
          </a:ln>
        </p:spPr>
        <p:txBody>
          <a:bodyPr anchorCtr="0" anchor="t" bIns="45700" lIns="91425" spcFirstLastPara="1" rIns="91425" wrap="square" tIns="45700">
            <a:spAutoFit/>
          </a:bodyPr>
          <a:lstStyle/>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Persistent Volume</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Persistent Volume Claim</a:t>
            </a:r>
            <a:endParaRPr>
              <a:solidFill>
                <a:schemeClr val="dk1"/>
              </a:solidFill>
              <a:latin typeface="Sarabun"/>
              <a:ea typeface="Sarabun"/>
              <a:cs typeface="Sarabun"/>
              <a:sym typeface="Sarabun"/>
            </a:endParaRPr>
          </a:p>
          <a:p>
            <a:pPr indent="-317500" lvl="0" marL="457200" rtl="0" algn="l">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StorageClass</a:t>
            </a:r>
            <a:endParaRPr>
              <a:solidFill>
                <a:schemeClr val="dk1"/>
              </a:solidFill>
              <a:latin typeface="Sarabun"/>
              <a:ea typeface="Sarabun"/>
              <a:cs typeface="Sarabun"/>
              <a:sym typeface="Sarabun"/>
            </a:endParaRPr>
          </a:p>
        </p:txBody>
      </p:sp>
      <p:pic>
        <p:nvPicPr>
          <p:cNvPr id="665" name="Google Shape;665;p77"/>
          <p:cNvPicPr preferRelativeResize="0"/>
          <p:nvPr/>
        </p:nvPicPr>
        <p:blipFill>
          <a:blip r:embed="rId5">
            <a:alphaModFix/>
          </a:blip>
          <a:stretch>
            <a:fillRect/>
          </a:stretch>
        </p:blipFill>
        <p:spPr>
          <a:xfrm>
            <a:off x="3336375" y="1444024"/>
            <a:ext cx="3804350" cy="2684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8"/>
          <p:cNvPicPr preferRelativeResize="0"/>
          <p:nvPr/>
        </p:nvPicPr>
        <p:blipFill rotWithShape="1">
          <a:blip r:embed="rId3">
            <a:alphaModFix/>
          </a:blip>
          <a:srcRect b="0" l="0" r="0" t="0"/>
          <a:stretch/>
        </p:blipFill>
        <p:spPr>
          <a:xfrm>
            <a:off x="603338" y="1999238"/>
            <a:ext cx="4939026" cy="1145025"/>
          </a:xfrm>
          <a:prstGeom prst="rect">
            <a:avLst/>
          </a:prstGeom>
          <a:noFill/>
          <a:ln>
            <a:noFill/>
          </a:ln>
        </p:spPr>
      </p:pic>
      <p:sp>
        <p:nvSpPr>
          <p:cNvPr id="671" name="Google Shape;671;p78"/>
          <p:cNvSpPr txBox="1"/>
          <p:nvPr/>
        </p:nvSpPr>
        <p:spPr>
          <a:xfrm>
            <a:off x="374653" y="2356338"/>
            <a:ext cx="49389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Service Mesh</a:t>
            </a:r>
            <a:endParaRPr/>
          </a:p>
        </p:txBody>
      </p:sp>
      <p:pic>
        <p:nvPicPr>
          <p:cNvPr id="672" name="Google Shape;672;p78"/>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673" name="Google Shape;673;p78"/>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74" name="Google Shape;674;p78"/>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9"/>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Monolith to Microservices</a:t>
            </a:r>
            <a:endParaRPr sz="2800">
              <a:solidFill>
                <a:srgbClr val="EE0033"/>
              </a:solidFill>
            </a:endParaRPr>
          </a:p>
        </p:txBody>
      </p:sp>
      <p:pic>
        <p:nvPicPr>
          <p:cNvPr id="680" name="Google Shape;680;p79"/>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81" name="Google Shape;681;p79"/>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82" name="Google Shape;682;p79"/>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83" name="Google Shape;683;p79"/>
          <p:cNvPicPr preferRelativeResize="0"/>
          <p:nvPr/>
        </p:nvPicPr>
        <p:blipFill>
          <a:blip r:embed="rId5">
            <a:alphaModFix/>
          </a:blip>
          <a:stretch>
            <a:fillRect/>
          </a:stretch>
        </p:blipFill>
        <p:spPr>
          <a:xfrm>
            <a:off x="442850" y="992698"/>
            <a:ext cx="7874012" cy="34097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0"/>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Network Functions</a:t>
            </a:r>
            <a:endParaRPr sz="2800">
              <a:solidFill>
                <a:srgbClr val="EE0033"/>
              </a:solidFill>
            </a:endParaRPr>
          </a:p>
        </p:txBody>
      </p:sp>
      <p:pic>
        <p:nvPicPr>
          <p:cNvPr id="689" name="Google Shape;689;p80"/>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90" name="Google Shape;690;p80"/>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91" name="Google Shape;691;p80"/>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692" name="Google Shape;692;p80"/>
          <p:cNvPicPr preferRelativeResize="0"/>
          <p:nvPr/>
        </p:nvPicPr>
        <p:blipFill>
          <a:blip r:embed="rId5">
            <a:alphaModFix/>
          </a:blip>
          <a:stretch>
            <a:fillRect/>
          </a:stretch>
        </p:blipFill>
        <p:spPr>
          <a:xfrm>
            <a:off x="1287425" y="980598"/>
            <a:ext cx="6569161" cy="34097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Service mesh</a:t>
            </a:r>
            <a:endParaRPr sz="2800">
              <a:solidFill>
                <a:srgbClr val="EE0033"/>
              </a:solidFill>
            </a:endParaRPr>
          </a:p>
        </p:txBody>
      </p:sp>
      <p:pic>
        <p:nvPicPr>
          <p:cNvPr id="698" name="Google Shape;698;p8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699" name="Google Shape;699;p8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00" name="Google Shape;700;p8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701" name="Google Shape;701;p81"/>
          <p:cNvPicPr preferRelativeResize="0"/>
          <p:nvPr/>
        </p:nvPicPr>
        <p:blipFill>
          <a:blip r:embed="rId5">
            <a:alphaModFix/>
          </a:blip>
          <a:stretch>
            <a:fillRect/>
          </a:stretch>
        </p:blipFill>
        <p:spPr>
          <a:xfrm>
            <a:off x="1314275" y="1041098"/>
            <a:ext cx="6515445" cy="3409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SzPts val="1100"/>
              <a:buNone/>
            </a:pPr>
            <a:r>
              <a:rPr lang="en" sz="2800">
                <a:solidFill>
                  <a:srgbClr val="EE0033"/>
                </a:solidFill>
              </a:rPr>
              <a:t>Service mesh</a:t>
            </a:r>
            <a:endParaRPr sz="2800">
              <a:solidFill>
                <a:srgbClr val="EE0033"/>
              </a:solidFill>
            </a:endParaRPr>
          </a:p>
        </p:txBody>
      </p:sp>
      <p:pic>
        <p:nvPicPr>
          <p:cNvPr id="707" name="Google Shape;707;p8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708" name="Google Shape;708;p8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09" name="Google Shape;709;p8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710" name="Google Shape;710;p82"/>
          <p:cNvPicPr preferRelativeResize="0"/>
          <p:nvPr/>
        </p:nvPicPr>
        <p:blipFill>
          <a:blip r:embed="rId5">
            <a:alphaModFix/>
          </a:blip>
          <a:stretch>
            <a:fillRect/>
          </a:stretch>
        </p:blipFill>
        <p:spPr>
          <a:xfrm>
            <a:off x="329000" y="1272025"/>
            <a:ext cx="8486000" cy="19941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83"/>
          <p:cNvPicPr preferRelativeResize="0"/>
          <p:nvPr/>
        </p:nvPicPr>
        <p:blipFill rotWithShape="1">
          <a:blip r:embed="rId3">
            <a:alphaModFix/>
          </a:blip>
          <a:srcRect b="0" l="0" r="0" t="0"/>
          <a:stretch/>
        </p:blipFill>
        <p:spPr>
          <a:xfrm>
            <a:off x="-130961" y="1557461"/>
            <a:ext cx="4041117" cy="4890479"/>
          </a:xfrm>
          <a:prstGeom prst="rect">
            <a:avLst/>
          </a:prstGeom>
          <a:noFill/>
          <a:ln>
            <a:noFill/>
          </a:ln>
        </p:spPr>
      </p:pic>
      <p:sp>
        <p:nvSpPr>
          <p:cNvPr id="716" name="Google Shape;716;p83"/>
          <p:cNvSpPr txBox="1"/>
          <p:nvPr/>
        </p:nvSpPr>
        <p:spPr>
          <a:xfrm>
            <a:off x="781850" y="2747292"/>
            <a:ext cx="22155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400">
                <a:solidFill>
                  <a:schemeClr val="lt1"/>
                </a:solidFill>
              </a:rPr>
              <a:t>THANK YOU</a:t>
            </a:r>
            <a:endParaRPr/>
          </a:p>
        </p:txBody>
      </p:sp>
      <p:pic>
        <p:nvPicPr>
          <p:cNvPr id="717" name="Google Shape;717;p83"/>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718" name="Google Shape;718;p8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19" name="Google Shape;719;p83"/>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1"/>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191" name="Google Shape;191;p31"/>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92" name="Google Shape;192;p31"/>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193" name="Google Shape;193;p31"/>
          <p:cNvPicPr preferRelativeResize="0"/>
          <p:nvPr/>
        </p:nvPicPr>
        <p:blipFill>
          <a:blip r:embed="rId5">
            <a:alphaModFix/>
          </a:blip>
          <a:stretch>
            <a:fillRect/>
          </a:stretch>
        </p:blipFill>
        <p:spPr>
          <a:xfrm>
            <a:off x="1539339" y="1123825"/>
            <a:ext cx="6065323" cy="3244314"/>
          </a:xfrm>
          <a:prstGeom prst="rect">
            <a:avLst/>
          </a:prstGeom>
          <a:noFill/>
          <a:ln>
            <a:noFill/>
          </a:ln>
        </p:spPr>
      </p:pic>
      <p:sp>
        <p:nvSpPr>
          <p:cNvPr id="194" name="Google Shape;194;p31"/>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Container to Containers?</a:t>
            </a:r>
            <a:endParaRPr sz="2800">
              <a:solidFill>
                <a:srgbClr val="EE003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Orchestration tool</a:t>
            </a:r>
            <a:endParaRPr sz="2800">
              <a:solidFill>
                <a:srgbClr val="EE0033"/>
              </a:solidFill>
              <a:latin typeface="Arial"/>
              <a:ea typeface="Arial"/>
              <a:cs typeface="Arial"/>
              <a:sym typeface="Arial"/>
            </a:endParaRPr>
          </a:p>
        </p:txBody>
      </p:sp>
      <p:pic>
        <p:nvPicPr>
          <p:cNvPr id="200" name="Google Shape;200;p32"/>
          <p:cNvPicPr preferRelativeResize="0"/>
          <p:nvPr/>
        </p:nvPicPr>
        <p:blipFill rotWithShape="1">
          <a:blip r:embed="rId3">
            <a:alphaModFix/>
          </a:blip>
          <a:srcRect b="0" l="0" r="0" t="0"/>
          <a:stretch/>
        </p:blipFill>
        <p:spPr>
          <a:xfrm>
            <a:off x="0" y="4603247"/>
            <a:ext cx="9144001" cy="540254"/>
          </a:xfrm>
          <a:prstGeom prst="rect">
            <a:avLst/>
          </a:prstGeom>
          <a:noFill/>
          <a:ln>
            <a:noFill/>
          </a:ln>
        </p:spPr>
      </p:pic>
      <p:sp>
        <p:nvSpPr>
          <p:cNvPr id="201" name="Google Shape;201;p32"/>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02" name="Google Shape;202;p32"/>
          <p:cNvPicPr preferRelativeResize="0"/>
          <p:nvPr/>
        </p:nvPicPr>
        <p:blipFill rotWithShape="1">
          <a:blip r:embed="rId4">
            <a:alphaModFix/>
          </a:blip>
          <a:srcRect b="0" l="0" r="0" t="0"/>
          <a:stretch/>
        </p:blipFill>
        <p:spPr>
          <a:xfrm>
            <a:off x="7663175" y="4756150"/>
            <a:ext cx="975214" cy="214760"/>
          </a:xfrm>
          <a:prstGeom prst="rect">
            <a:avLst/>
          </a:prstGeom>
          <a:noFill/>
          <a:ln>
            <a:noFill/>
          </a:ln>
        </p:spPr>
      </p:pic>
      <p:pic>
        <p:nvPicPr>
          <p:cNvPr id="203" name="Google Shape;203;p32"/>
          <p:cNvPicPr preferRelativeResize="0"/>
          <p:nvPr/>
        </p:nvPicPr>
        <p:blipFill>
          <a:blip r:embed="rId5">
            <a:alphaModFix/>
          </a:blip>
          <a:stretch>
            <a:fillRect/>
          </a:stretch>
        </p:blipFill>
        <p:spPr>
          <a:xfrm>
            <a:off x="1584653" y="939500"/>
            <a:ext cx="5974700" cy="316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3"/>
          <p:cNvPicPr preferRelativeResize="0"/>
          <p:nvPr/>
        </p:nvPicPr>
        <p:blipFill rotWithShape="1">
          <a:blip r:embed="rId3">
            <a:alphaModFix/>
          </a:blip>
          <a:srcRect b="0" l="0" r="0" t="0"/>
          <a:stretch/>
        </p:blipFill>
        <p:spPr>
          <a:xfrm>
            <a:off x="603351" y="1999251"/>
            <a:ext cx="5447001" cy="1262762"/>
          </a:xfrm>
          <a:prstGeom prst="rect">
            <a:avLst/>
          </a:prstGeom>
          <a:noFill/>
          <a:ln>
            <a:noFill/>
          </a:ln>
        </p:spPr>
      </p:pic>
      <p:sp>
        <p:nvSpPr>
          <p:cNvPr id="209" name="Google Shape;209;p33"/>
          <p:cNvSpPr txBox="1"/>
          <p:nvPr/>
        </p:nvSpPr>
        <p:spPr>
          <a:xfrm>
            <a:off x="374650" y="2356350"/>
            <a:ext cx="56757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2200">
                <a:solidFill>
                  <a:schemeClr val="lt1"/>
                </a:solidFill>
              </a:rPr>
              <a:t>Kubernetes Overview</a:t>
            </a:r>
            <a:endParaRPr sz="2200">
              <a:solidFill>
                <a:schemeClr val="lt1"/>
              </a:solidFill>
            </a:endParaRPr>
          </a:p>
          <a:p>
            <a:pPr indent="0" lvl="0" marL="0" marR="0" rtl="0" algn="l">
              <a:spcBef>
                <a:spcPts val="0"/>
              </a:spcBef>
              <a:spcAft>
                <a:spcPts val="0"/>
              </a:spcAft>
              <a:buNone/>
            </a:pPr>
            <a:r>
              <a:t/>
            </a:r>
            <a:endParaRPr sz="2200">
              <a:solidFill>
                <a:schemeClr val="lt1"/>
              </a:solidFill>
            </a:endParaRPr>
          </a:p>
        </p:txBody>
      </p:sp>
      <p:pic>
        <p:nvPicPr>
          <p:cNvPr id="210" name="Google Shape;210;p33"/>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211" name="Google Shape;211;p33"/>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12" name="Google Shape;212;p33"/>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Diagram&#10;&#10;Description automatically generated" id="217" name="Google Shape;217;p34"/>
          <p:cNvPicPr preferRelativeResize="0"/>
          <p:nvPr/>
        </p:nvPicPr>
        <p:blipFill rotWithShape="1">
          <a:blip r:embed="rId3">
            <a:alphaModFix/>
          </a:blip>
          <a:srcRect b="0" l="0" r="0" t="0"/>
          <a:stretch/>
        </p:blipFill>
        <p:spPr>
          <a:xfrm>
            <a:off x="1983976" y="1774399"/>
            <a:ext cx="4780362" cy="2875746"/>
          </a:xfrm>
          <a:prstGeom prst="rect">
            <a:avLst/>
          </a:prstGeom>
          <a:noFill/>
          <a:ln>
            <a:noFill/>
          </a:ln>
        </p:spPr>
      </p:pic>
      <p:pic>
        <p:nvPicPr>
          <p:cNvPr id="218" name="Google Shape;218;p34"/>
          <p:cNvPicPr preferRelativeResize="0"/>
          <p:nvPr/>
        </p:nvPicPr>
        <p:blipFill rotWithShape="1">
          <a:blip r:embed="rId4">
            <a:alphaModFix/>
          </a:blip>
          <a:srcRect b="0" l="0" r="0" t="0"/>
          <a:stretch/>
        </p:blipFill>
        <p:spPr>
          <a:xfrm>
            <a:off x="0" y="4603247"/>
            <a:ext cx="9144001" cy="540254"/>
          </a:xfrm>
          <a:prstGeom prst="rect">
            <a:avLst/>
          </a:prstGeom>
          <a:noFill/>
          <a:ln>
            <a:noFill/>
          </a:ln>
        </p:spPr>
      </p:pic>
      <p:sp>
        <p:nvSpPr>
          <p:cNvPr id="219" name="Google Shape;219;p34"/>
          <p:cNvSpPr txBox="1"/>
          <p:nvPr/>
        </p:nvSpPr>
        <p:spPr>
          <a:xfrm>
            <a:off x="374650" y="4756150"/>
            <a:ext cx="39687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20" name="Google Shape;220;p34"/>
          <p:cNvPicPr preferRelativeResize="0"/>
          <p:nvPr/>
        </p:nvPicPr>
        <p:blipFill rotWithShape="1">
          <a:blip r:embed="rId5">
            <a:alphaModFix/>
          </a:blip>
          <a:srcRect b="0" l="0" r="0" t="0"/>
          <a:stretch/>
        </p:blipFill>
        <p:spPr>
          <a:xfrm>
            <a:off x="7663175" y="4756150"/>
            <a:ext cx="975214" cy="214760"/>
          </a:xfrm>
          <a:prstGeom prst="rect">
            <a:avLst/>
          </a:prstGeom>
          <a:noFill/>
          <a:ln>
            <a:noFill/>
          </a:ln>
        </p:spPr>
      </p:pic>
      <p:sp>
        <p:nvSpPr>
          <p:cNvPr id="221" name="Google Shape;221;p34"/>
          <p:cNvSpPr txBox="1"/>
          <p:nvPr/>
        </p:nvSpPr>
        <p:spPr>
          <a:xfrm>
            <a:off x="190500" y="1180295"/>
            <a:ext cx="87630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400">
                <a:solidFill>
                  <a:schemeClr val="dk1"/>
                </a:solidFill>
                <a:latin typeface="Open Sans"/>
                <a:ea typeface="Open Sans"/>
                <a:cs typeface="Open Sans"/>
                <a:sym typeface="Open Sans"/>
              </a:rPr>
              <a:t>   Cluster: </a:t>
            </a:r>
            <a:r>
              <a:rPr lang="en" sz="1400">
                <a:solidFill>
                  <a:schemeClr val="dk1"/>
                </a:solidFill>
                <a:latin typeface="Open Sans"/>
                <a:ea typeface="Open Sans"/>
                <a:cs typeface="Open Sans"/>
                <a:sym typeface="Open Sans"/>
              </a:rPr>
              <a:t>A collection of Physical or VMs brought together by K8S and using a shared network to communicate between each server. 	</a:t>
            </a:r>
            <a:endParaRPr/>
          </a:p>
          <a:p>
            <a:pPr indent="0" lvl="0" marL="0" marR="0" rtl="0" algn="l">
              <a:spcBef>
                <a:spcPts val="0"/>
              </a:spcBef>
              <a:spcAft>
                <a:spcPts val="0"/>
              </a:spcAft>
              <a:buNone/>
            </a:pPr>
            <a:r>
              <a:rPr lang="en" sz="1400">
                <a:solidFill>
                  <a:schemeClr val="dk1"/>
                </a:solidFill>
                <a:latin typeface="Open Sans"/>
                <a:ea typeface="Open Sans"/>
                <a:cs typeface="Open Sans"/>
                <a:sym typeface="Open Sans"/>
              </a:rPr>
              <a:t>  	</a:t>
            </a:r>
            <a:endParaRPr/>
          </a:p>
        </p:txBody>
      </p:sp>
      <p:cxnSp>
        <p:nvCxnSpPr>
          <p:cNvPr id="222" name="Google Shape;222;p34"/>
          <p:cNvCxnSpPr>
            <a:endCxn id="223" idx="1"/>
          </p:cNvCxnSpPr>
          <p:nvPr/>
        </p:nvCxnSpPr>
        <p:spPr>
          <a:xfrm flipH="1" rot="10800000">
            <a:off x="6369337" y="3098290"/>
            <a:ext cx="694800" cy="489600"/>
          </a:xfrm>
          <a:prstGeom prst="straightConnector1">
            <a:avLst/>
          </a:prstGeom>
          <a:noFill/>
          <a:ln cap="flat" cmpd="sng" w="19050">
            <a:solidFill>
              <a:schemeClr val="dk1"/>
            </a:solidFill>
            <a:prstDash val="solid"/>
            <a:miter lim="800000"/>
            <a:headEnd len="sm" w="sm" type="none"/>
            <a:tailEnd len="sm" w="sm" type="none"/>
          </a:ln>
        </p:spPr>
      </p:cxnSp>
      <p:sp>
        <p:nvSpPr>
          <p:cNvPr id="223" name="Google Shape;223;p34"/>
          <p:cNvSpPr txBox="1"/>
          <p:nvPr/>
        </p:nvSpPr>
        <p:spPr>
          <a:xfrm>
            <a:off x="7064137" y="2975140"/>
            <a:ext cx="11982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000">
                <a:solidFill>
                  <a:schemeClr val="dk1"/>
                </a:solidFill>
                <a:latin typeface="Open Sans"/>
                <a:ea typeface="Open Sans"/>
                <a:cs typeface="Open Sans"/>
                <a:sym typeface="Open Sans"/>
              </a:rPr>
              <a:t>Worker Node(s)</a:t>
            </a:r>
            <a:endParaRPr/>
          </a:p>
        </p:txBody>
      </p:sp>
      <p:sp>
        <p:nvSpPr>
          <p:cNvPr id="224" name="Google Shape;224;p34"/>
          <p:cNvSpPr txBox="1"/>
          <p:nvPr/>
        </p:nvSpPr>
        <p:spPr>
          <a:xfrm>
            <a:off x="450125" y="2818706"/>
            <a:ext cx="958800" cy="23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900">
                <a:solidFill>
                  <a:schemeClr val="dk1"/>
                </a:solidFill>
                <a:latin typeface="Open Sans"/>
                <a:ea typeface="Open Sans"/>
                <a:cs typeface="Open Sans"/>
                <a:sym typeface="Open Sans"/>
              </a:rPr>
              <a:t>Master Node</a:t>
            </a:r>
            <a:endParaRPr/>
          </a:p>
        </p:txBody>
      </p:sp>
      <p:cxnSp>
        <p:nvCxnSpPr>
          <p:cNvPr id="225" name="Google Shape;225;p34"/>
          <p:cNvCxnSpPr>
            <a:stCxn id="224" idx="3"/>
          </p:cNvCxnSpPr>
          <p:nvPr/>
        </p:nvCxnSpPr>
        <p:spPr>
          <a:xfrm>
            <a:off x="1408925" y="2934056"/>
            <a:ext cx="944700" cy="140700"/>
          </a:xfrm>
          <a:prstGeom prst="straightConnector1">
            <a:avLst/>
          </a:prstGeom>
          <a:noFill/>
          <a:ln cap="flat" cmpd="sng" w="19050">
            <a:solidFill>
              <a:schemeClr val="dk1"/>
            </a:solidFill>
            <a:prstDash val="solid"/>
            <a:miter lim="800000"/>
            <a:headEnd len="sm" w="sm" type="none"/>
            <a:tailEnd len="sm" w="sm" type="none"/>
          </a:ln>
        </p:spPr>
      </p:cxnSp>
      <p:sp>
        <p:nvSpPr>
          <p:cNvPr id="226" name="Google Shape;226;p34"/>
          <p:cNvSpPr txBox="1"/>
          <p:nvPr/>
        </p:nvSpPr>
        <p:spPr>
          <a:xfrm>
            <a:off x="190500" y="3069612"/>
            <a:ext cx="19749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 sz="900">
                <a:solidFill>
                  <a:schemeClr val="dk1"/>
                </a:solidFill>
                <a:latin typeface="Open Sans"/>
                <a:ea typeface="Open Sans"/>
                <a:cs typeface="Open Sans"/>
                <a:sym typeface="Open Sans"/>
              </a:rPr>
              <a:t>- </a:t>
            </a:r>
            <a:r>
              <a:rPr b="0" lang="en" sz="900">
                <a:solidFill>
                  <a:schemeClr val="dk1"/>
                </a:solidFill>
                <a:latin typeface="Open Sans"/>
                <a:ea typeface="Open Sans"/>
                <a:cs typeface="Open Sans"/>
                <a:sym typeface="Open Sans"/>
              </a:rPr>
              <a:t>A gateway </a:t>
            </a:r>
            <a:r>
              <a:rPr lang="en" sz="900">
                <a:solidFill>
                  <a:schemeClr val="dk1"/>
                </a:solidFill>
                <a:latin typeface="Open Sans"/>
                <a:ea typeface="Open Sans"/>
                <a:cs typeface="Open Sans"/>
                <a:sym typeface="Open Sans"/>
              </a:rPr>
              <a:t>&amp;</a:t>
            </a:r>
            <a:r>
              <a:rPr b="0" lang="en" sz="900">
                <a:solidFill>
                  <a:schemeClr val="dk1"/>
                </a:solidFill>
                <a:latin typeface="Open Sans"/>
                <a:ea typeface="Open Sans"/>
                <a:cs typeface="Open Sans"/>
                <a:sym typeface="Open Sans"/>
              </a:rPr>
              <a:t> brain </a:t>
            </a:r>
            <a:r>
              <a:rPr lang="en" sz="900">
                <a:solidFill>
                  <a:schemeClr val="dk1"/>
                </a:solidFill>
                <a:latin typeface="Open Sans"/>
                <a:ea typeface="Open Sans"/>
                <a:cs typeface="Open Sans"/>
                <a:sym typeface="Open Sans"/>
              </a:rPr>
              <a:t>of</a:t>
            </a:r>
            <a:r>
              <a:rPr b="0" lang="en" sz="900">
                <a:solidFill>
                  <a:schemeClr val="dk1"/>
                </a:solidFill>
                <a:latin typeface="Open Sans"/>
                <a:ea typeface="Open Sans"/>
                <a:cs typeface="Open Sans"/>
                <a:sym typeface="Open Sans"/>
              </a:rPr>
              <a:t> cluster.</a:t>
            </a:r>
            <a:endParaRPr/>
          </a:p>
          <a:p>
            <a:pPr indent="0" lvl="0" marL="0" marR="0" rtl="0" algn="l">
              <a:spcBef>
                <a:spcPts val="0"/>
              </a:spcBef>
              <a:spcAft>
                <a:spcPts val="0"/>
              </a:spcAft>
              <a:buNone/>
            </a:pPr>
            <a:r>
              <a:rPr lang="en" sz="900">
                <a:solidFill>
                  <a:schemeClr val="dk1"/>
                </a:solidFill>
                <a:latin typeface="Open Sans"/>
                <a:ea typeface="Open Sans"/>
                <a:cs typeface="Open Sans"/>
                <a:sym typeface="Open Sans"/>
              </a:rPr>
              <a:t>- H</a:t>
            </a:r>
            <a:r>
              <a:rPr b="0" lang="en" sz="900">
                <a:solidFill>
                  <a:schemeClr val="dk1"/>
                </a:solidFill>
                <a:latin typeface="Open Sans"/>
                <a:ea typeface="Open Sans"/>
                <a:cs typeface="Open Sans"/>
                <a:sym typeface="Open Sans"/>
              </a:rPr>
              <a:t>ealth checking.</a:t>
            </a:r>
            <a:endParaRPr sz="900">
              <a:solidFill>
                <a:schemeClr val="dk1"/>
              </a:solidFill>
              <a:latin typeface="Open Sans"/>
              <a:ea typeface="Open Sans"/>
              <a:cs typeface="Open Sans"/>
              <a:sym typeface="Open Sans"/>
            </a:endParaRPr>
          </a:p>
          <a:p>
            <a:pPr indent="0" lvl="0" marL="0" marR="0" rtl="0" algn="l">
              <a:spcBef>
                <a:spcPts val="0"/>
              </a:spcBef>
              <a:spcAft>
                <a:spcPts val="0"/>
              </a:spcAft>
              <a:buNone/>
            </a:pPr>
            <a:r>
              <a:rPr b="0" lang="en" sz="900">
                <a:solidFill>
                  <a:schemeClr val="dk1"/>
                </a:solidFill>
                <a:latin typeface="Open Sans"/>
                <a:ea typeface="Open Sans"/>
                <a:cs typeface="Open Sans"/>
                <a:sym typeface="Open Sans"/>
              </a:rPr>
              <a:t>- Scheduling work</a:t>
            </a:r>
            <a:endParaRPr/>
          </a:p>
          <a:p>
            <a:pPr indent="0" lvl="0" marL="0" marR="0" rtl="0" algn="l">
              <a:spcBef>
                <a:spcPts val="0"/>
              </a:spcBef>
              <a:spcAft>
                <a:spcPts val="0"/>
              </a:spcAft>
              <a:buNone/>
            </a:pPr>
            <a:r>
              <a:rPr lang="en" sz="900">
                <a:solidFill>
                  <a:schemeClr val="dk1"/>
                </a:solidFill>
                <a:latin typeface="Open Sans"/>
                <a:ea typeface="Open Sans"/>
                <a:cs typeface="Open Sans"/>
                <a:sym typeface="Open Sans"/>
              </a:rPr>
              <a:t>- O</a:t>
            </a:r>
            <a:r>
              <a:rPr b="0" lang="en" sz="900">
                <a:solidFill>
                  <a:schemeClr val="dk1"/>
                </a:solidFill>
                <a:latin typeface="Open Sans"/>
                <a:ea typeface="Open Sans"/>
                <a:cs typeface="Open Sans"/>
                <a:sym typeface="Open Sans"/>
              </a:rPr>
              <a:t>rchestrating communication</a:t>
            </a:r>
            <a:r>
              <a:rPr lang="en" sz="900">
                <a:solidFill>
                  <a:schemeClr val="dk1"/>
                </a:solidFill>
                <a:latin typeface="Open Sans"/>
                <a:ea typeface="Open Sans"/>
                <a:cs typeface="Open Sans"/>
                <a:sym typeface="Open Sans"/>
              </a:rPr>
              <a:t>.</a:t>
            </a:r>
            <a:endParaRPr b="0" sz="900">
              <a:solidFill>
                <a:schemeClr val="dk1"/>
              </a:solidFill>
              <a:latin typeface="Open Sans"/>
              <a:ea typeface="Open Sans"/>
              <a:cs typeface="Open Sans"/>
              <a:sym typeface="Open Sans"/>
            </a:endParaRPr>
          </a:p>
          <a:p>
            <a:pPr indent="-114300" lvl="0" marL="171450" marR="0" rtl="0" algn="l">
              <a:spcBef>
                <a:spcPts val="0"/>
              </a:spcBef>
              <a:spcAft>
                <a:spcPts val="0"/>
              </a:spcAft>
              <a:buClr>
                <a:schemeClr val="dk1"/>
              </a:buClr>
              <a:buSzPts val="900"/>
              <a:buFont typeface="Calibri"/>
              <a:buNone/>
            </a:pPr>
            <a:r>
              <a:t/>
            </a:r>
            <a:endParaRPr b="0" i="0" sz="9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900">
              <a:solidFill>
                <a:schemeClr val="dk1"/>
              </a:solidFill>
              <a:latin typeface="Open Sans"/>
              <a:ea typeface="Open Sans"/>
              <a:cs typeface="Open Sans"/>
              <a:sym typeface="Open Sans"/>
            </a:endParaRPr>
          </a:p>
        </p:txBody>
      </p:sp>
      <p:sp>
        <p:nvSpPr>
          <p:cNvPr id="227" name="Google Shape;227;p34"/>
          <p:cNvSpPr txBox="1"/>
          <p:nvPr/>
        </p:nvSpPr>
        <p:spPr>
          <a:xfrm>
            <a:off x="6758506" y="3328878"/>
            <a:ext cx="2391300" cy="133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900">
                <a:solidFill>
                  <a:schemeClr val="dk1"/>
                </a:solidFill>
                <a:latin typeface="Open Sans"/>
                <a:ea typeface="Open Sans"/>
                <a:cs typeface="Open Sans"/>
                <a:sym typeface="Open Sans"/>
              </a:rPr>
              <a:t>- R</a:t>
            </a:r>
            <a:r>
              <a:rPr b="0" i="0" lang="en" sz="900">
                <a:solidFill>
                  <a:schemeClr val="dk1"/>
                </a:solidFill>
                <a:latin typeface="Open Sans"/>
                <a:ea typeface="Open Sans"/>
                <a:cs typeface="Open Sans"/>
                <a:sym typeface="Open Sans"/>
              </a:rPr>
              <a:t>eceives work instructions from master.</a:t>
            </a:r>
            <a:endParaRPr/>
          </a:p>
          <a:p>
            <a:pPr indent="0" lvl="0" marL="0" marR="0" rtl="0" algn="l">
              <a:spcBef>
                <a:spcPts val="0"/>
              </a:spcBef>
              <a:spcAft>
                <a:spcPts val="0"/>
              </a:spcAft>
              <a:buNone/>
            </a:pPr>
            <a:r>
              <a:rPr b="0" i="0" lang="en" sz="900">
                <a:solidFill>
                  <a:schemeClr val="dk1"/>
                </a:solidFill>
                <a:latin typeface="Open Sans"/>
                <a:ea typeface="Open Sans"/>
                <a:cs typeface="Open Sans"/>
                <a:sym typeface="Open Sans"/>
              </a:rPr>
              <a:t>- Network &amp; Traffic related works.</a:t>
            </a:r>
            <a:endParaRPr/>
          </a:p>
          <a:p>
            <a:pPr indent="0" lvl="0" marL="0" marR="0" rtl="0" algn="l">
              <a:spcBef>
                <a:spcPts val="0"/>
              </a:spcBef>
              <a:spcAft>
                <a:spcPts val="0"/>
              </a:spcAft>
              <a:buNone/>
            </a:pPr>
            <a:r>
              <a:rPr b="0" lang="en" sz="900">
                <a:solidFill>
                  <a:schemeClr val="dk1"/>
                </a:solidFill>
                <a:latin typeface="Open Sans"/>
                <a:ea typeface="Open Sans"/>
                <a:cs typeface="Open Sans"/>
                <a:sym typeface="Open Sans"/>
              </a:rPr>
              <a:t>- Accepting &amp; running workloads using local and external resources.</a:t>
            </a:r>
            <a:r>
              <a:rPr b="0" i="0" lang="en" sz="900">
                <a:solidFill>
                  <a:schemeClr val="dk1"/>
                </a:solidFill>
                <a:latin typeface="Open Sans"/>
                <a:ea typeface="Open Sans"/>
                <a:cs typeface="Open Sans"/>
                <a:sym typeface="Open Sans"/>
              </a:rPr>
              <a:t> </a:t>
            </a:r>
            <a:endParaRPr/>
          </a:p>
          <a:p>
            <a:pPr indent="-114300" lvl="0" marL="171450" marR="0" rtl="0" algn="l">
              <a:spcBef>
                <a:spcPts val="0"/>
              </a:spcBef>
              <a:spcAft>
                <a:spcPts val="0"/>
              </a:spcAft>
              <a:buClr>
                <a:schemeClr val="dk1"/>
              </a:buClr>
              <a:buSzPts val="900"/>
              <a:buFont typeface="Calibri"/>
              <a:buNone/>
            </a:pPr>
            <a:r>
              <a:t/>
            </a:r>
            <a:endParaRPr b="0" sz="900">
              <a:solidFill>
                <a:schemeClr val="dk1"/>
              </a:solidFill>
              <a:latin typeface="Open Sans"/>
              <a:ea typeface="Open Sans"/>
              <a:cs typeface="Open Sans"/>
              <a:sym typeface="Open Sans"/>
            </a:endParaRPr>
          </a:p>
          <a:p>
            <a:pPr indent="-114300" lvl="0" marL="171450" marR="0" rtl="0" algn="l">
              <a:spcBef>
                <a:spcPts val="0"/>
              </a:spcBef>
              <a:spcAft>
                <a:spcPts val="0"/>
              </a:spcAft>
              <a:buClr>
                <a:schemeClr val="dk1"/>
              </a:buClr>
              <a:buSzPts val="900"/>
              <a:buFont typeface="Calibri"/>
              <a:buNone/>
            </a:pPr>
            <a:r>
              <a:t/>
            </a:r>
            <a:endParaRPr b="0" sz="900">
              <a:solidFill>
                <a:schemeClr val="dk1"/>
              </a:solidFill>
              <a:latin typeface="Open Sans"/>
              <a:ea typeface="Open Sans"/>
              <a:cs typeface="Open Sans"/>
              <a:sym typeface="Open Sans"/>
            </a:endParaRPr>
          </a:p>
          <a:p>
            <a:pPr indent="-114300" lvl="0" marL="171450" marR="0" rtl="0" algn="l">
              <a:spcBef>
                <a:spcPts val="0"/>
              </a:spcBef>
              <a:spcAft>
                <a:spcPts val="0"/>
              </a:spcAft>
              <a:buClr>
                <a:schemeClr val="dk1"/>
              </a:buClr>
              <a:buSzPts val="900"/>
              <a:buFont typeface="Calibri"/>
              <a:buNone/>
            </a:pPr>
            <a:r>
              <a:t/>
            </a:r>
            <a:endParaRPr b="0" sz="900">
              <a:solidFill>
                <a:schemeClr val="dk1"/>
              </a:solidFill>
              <a:latin typeface="Open Sans"/>
              <a:ea typeface="Open Sans"/>
              <a:cs typeface="Open Sans"/>
              <a:sym typeface="Open Sans"/>
            </a:endParaRPr>
          </a:p>
          <a:p>
            <a:pPr indent="-114300" lvl="0" marL="171450" marR="0" rtl="0" algn="l">
              <a:spcBef>
                <a:spcPts val="0"/>
              </a:spcBef>
              <a:spcAft>
                <a:spcPts val="0"/>
              </a:spcAft>
              <a:buClr>
                <a:schemeClr val="dk1"/>
              </a:buClr>
              <a:buSzPts val="900"/>
              <a:buFont typeface="Calibri"/>
              <a:buNone/>
            </a:pPr>
            <a:r>
              <a:t/>
            </a:r>
            <a:endParaRPr b="0" i="0" sz="900">
              <a:solidFill>
                <a:schemeClr val="dk1"/>
              </a:solidFill>
              <a:latin typeface="Open Sans"/>
              <a:ea typeface="Open Sans"/>
              <a:cs typeface="Open Sans"/>
              <a:sym typeface="Open Sans"/>
            </a:endParaRPr>
          </a:p>
          <a:p>
            <a:pPr indent="0" lvl="0" marL="0" marR="0" rtl="0" algn="l">
              <a:spcBef>
                <a:spcPts val="0"/>
              </a:spcBef>
              <a:spcAft>
                <a:spcPts val="0"/>
              </a:spcAft>
              <a:buNone/>
            </a:pPr>
            <a:r>
              <a:t/>
            </a:r>
            <a:endParaRPr sz="900">
              <a:solidFill>
                <a:schemeClr val="dk1"/>
              </a:solidFill>
              <a:latin typeface="Open Sans"/>
              <a:ea typeface="Open Sans"/>
              <a:cs typeface="Open Sans"/>
              <a:sym typeface="Open Sans"/>
            </a:endParaRPr>
          </a:p>
        </p:txBody>
      </p:sp>
      <p:sp>
        <p:nvSpPr>
          <p:cNvPr id="228" name="Google Shape;228;p34"/>
          <p:cNvSpPr txBox="1"/>
          <p:nvPr/>
        </p:nvSpPr>
        <p:spPr>
          <a:xfrm>
            <a:off x="501650" y="365498"/>
            <a:ext cx="631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solidFill>
                  <a:srgbClr val="EE0033"/>
                </a:solidFill>
              </a:rPr>
              <a:t>Kubernetes Components</a:t>
            </a:r>
            <a:endParaRPr sz="2800">
              <a:solidFill>
                <a:srgbClr val="EE003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